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2.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5"/>
  </p:sldMasterIdLst>
  <p:notesMasterIdLst>
    <p:notesMasterId r:id="rId43"/>
  </p:notesMasterIdLst>
  <p:sldIdLst>
    <p:sldId id="256" r:id="rId6"/>
    <p:sldId id="257" r:id="rId7"/>
    <p:sldId id="258" r:id="rId8"/>
    <p:sldId id="259" r:id="rId9"/>
    <p:sldId id="2147482948" r:id="rId10"/>
    <p:sldId id="2147482949" r:id="rId11"/>
    <p:sldId id="260" r:id="rId12"/>
    <p:sldId id="383" r:id="rId13"/>
    <p:sldId id="378" r:id="rId14"/>
    <p:sldId id="261" r:id="rId15"/>
    <p:sldId id="262" r:id="rId16"/>
    <p:sldId id="263" r:id="rId17"/>
    <p:sldId id="266" r:id="rId18"/>
    <p:sldId id="380" r:id="rId19"/>
    <p:sldId id="381" r:id="rId20"/>
    <p:sldId id="382" r:id="rId21"/>
    <p:sldId id="267" r:id="rId22"/>
    <p:sldId id="268" r:id="rId23"/>
    <p:sldId id="269" r:id="rId24"/>
    <p:sldId id="270" r:id="rId25"/>
    <p:sldId id="271" r:id="rId26"/>
    <p:sldId id="274" r:id="rId27"/>
    <p:sldId id="275" r:id="rId28"/>
    <p:sldId id="277" r:id="rId29"/>
    <p:sldId id="278" r:id="rId30"/>
    <p:sldId id="279" r:id="rId31"/>
    <p:sldId id="280" r:id="rId32"/>
    <p:sldId id="281" r:id="rId33"/>
    <p:sldId id="282" r:id="rId34"/>
    <p:sldId id="283" r:id="rId35"/>
    <p:sldId id="284" r:id="rId36"/>
    <p:sldId id="285" r:id="rId37"/>
    <p:sldId id="264" r:id="rId38"/>
    <p:sldId id="265" r:id="rId39"/>
    <p:sldId id="287" r:id="rId40"/>
    <p:sldId id="379" r:id="rId41"/>
    <p:sldId id="286" r:id="rId42"/>
  </p:sldIdLst>
  <p:sldSz cx="9144000" cy="5143500" type="screen16x9"/>
  <p:notesSz cx="6858000" cy="9144000"/>
  <p:embeddedFontLst>
    <p:embeddedFont>
      <p:font typeface="Arial Nova" panose="020B0504020202020204" pitchFamily="34" charset="0"/>
      <p:regular r:id="rId44"/>
      <p:bold r:id="rId45"/>
      <p:italic r:id="rId46"/>
      <p:boldItalic r:id="rId47"/>
    </p:embeddedFont>
    <p:embeddedFont>
      <p:font typeface="Helvetica Neue" panose="020B0604020202020204" charset="0"/>
      <p:regular r:id="rId48"/>
      <p:bold r:id="rId49"/>
      <p:italic r:id="rId50"/>
      <p:boldItalic r:id="rId51"/>
    </p:embeddedFont>
    <p:embeddedFont>
      <p:font typeface="Helvetica Neue Light" panose="020B0604020202020204"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custDataLst>
    <p:tags r:id="rId6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 Bond" initials="" lastIdx="3" clrIdx="0"/>
  <p:cmAuthor id="1" name="Lily Hirst" initials="" lastIdx="1" clrIdx="1"/>
  <p:cmAuthor id="2" name="Julia Richardson" initials="JR" lastIdx="1" clrIdx="2">
    <p:extLst>
      <p:ext uri="{19B8F6BF-5375-455C-9EA6-DF929625EA0E}">
        <p15:presenceInfo xmlns:p15="http://schemas.microsoft.com/office/powerpoint/2012/main" userId="S::julia.richardson@bayer.com::a29f73c9-2b19-4fd8-a518-e0d33d17e4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F2ECBB-359D-4B79-A7CB-C055F49D90A1}">
  <a:tblStyle styleId="{36F2ECBB-359D-4B79-A7CB-C055F49D90A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5728269-2FC7-4565-A06B-5242951239E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44" autoAdjust="0"/>
  </p:normalViewPr>
  <p:slideViewPr>
    <p:cSldViewPr snapToGrid="0">
      <p:cViewPr varScale="1">
        <p:scale>
          <a:sx n="85" d="100"/>
          <a:sy n="85" d="100"/>
        </p:scale>
        <p:origin x="66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6-04T07:55:13.831" idx="1">
    <p:pos x="10" y="10"/>
    <p:text>Focus on the unique proof point that Bayer offers (for example, diversity in clinical trials? - [@Beate Dellmann]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5-02T18:33:19.418" idx="1">
    <p:pos x="6000" y="0"/>
    <p:text>nice segue to the updates the brand team are making - note for Julia and Rachel to add their own line in here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spreadsheets/d/1Yz6EIIhxqlEBs9p5mY6d_8EycNjSjeMmSXFfFZ77Frc/edit?usp=shar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proutsocial.com/insights/linkedin-employee-advocac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linkedin.com/posts/sanofi_ignitingpotential-paris2024-teamsanofi-activity-7148658941965606912-R-wS?utm_source=share&amp;utm_medium=member_desktop"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linkedin.com/posts/unilever_unileverusa-uniquelyunilever-lifeatunilever-activity-7186815757802962944-j02l?utm_source=share&amp;utm_medium=member_desktop" TargetMode="External"/><Relationship Id="rId4" Type="http://schemas.openxmlformats.org/officeDocument/2006/relationships/hyperlink" Target="https://www.linkedin.com/posts/sanofi_as-we-grow-older-we-all-become-more-vulnerable-activity-7114194780070260737-7hzx?utm_source=share&amp;utm_medium=member_desktop"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posts/pfizer_in-march-2020-tammy-wilshire-was-sick-with-activity-7186078627254427648-pLJD?utm_source=share&amp;utm_medium=member_desktop" TargetMode="External"/><Relationship Id="rId7" Type="http://schemas.openxmlformats.org/officeDocument/2006/relationships/hyperlink" Target="https://www.linkedin.com/posts/pfizer_annualreview-activity-7174104556014833665-RlOp?utm_source=share&amp;utm_medium=member_desktop"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linkedin.com/posts/pfizer_beqvez20fdamp4-activity-7189589523696156674-jKzA?utm_source=share&amp;utm_medium=member_desktop" TargetMode="External"/><Relationship Id="rId5" Type="http://schemas.openxmlformats.org/officeDocument/2006/relationships/hyperlink" Target="https://www.linkedin.com/posts/pfizer_now-approved-activity-7141780978330472448-EMU3?utm_source=share&amp;utm_medium=member_desktop" TargetMode="External"/><Relationship Id="rId4" Type="http://schemas.openxmlformats.org/officeDocument/2006/relationships/hyperlink" Target="https://www.linkedin.com/posts/pfizer_outdo-yesterday-and-attack-cancer-from-all-activity-7161011354697392128-OAlJ?utm_source=share&amp;utm_medium=member_deskto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linkedin.com/posts/sanofi_ai-healthcare-netzero-activity-7190727874054696960-I9cY?utm_source=share&amp;utm_medium=member_desktop"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linkedin.com/posts/sanofi_pursue-progress-activity-7184520988250787840-Dr3z?utm_source=share&amp;utm_medium=member_desktop" TargetMode="External"/><Relationship Id="rId5" Type="http://schemas.openxmlformats.org/officeDocument/2006/relationships/hyperlink" Target="https://www.linkedin.com/posts/sanofi_healthequityheroes-patientadvocacy-amillionconversations-activity-7191060923061608448-GkR-?utm_source=share&amp;utm_medium=member_desktop" TargetMode="External"/><Relationship Id="rId4" Type="http://schemas.openxmlformats.org/officeDocument/2006/relationships/hyperlink" Target="https://www.linkedin.com/posts/sanofi_meet-our-rutgers-university-fellows-activity-7191421246381699072-RxNz?utm_source=share&amp;utm_medium=member_desktop"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linkedin.com/company/johnson-&amp;-johnson/posts/?feedView=al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upport.b.co.uk/s/article/What-are-benchmarks-and-how-are-they-calculate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c273df9ccd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c273df9ccd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595959"/>
                </a:solidFill>
              </a:rPr>
              <a:t>Link to spreadsheet: </a:t>
            </a:r>
            <a:r>
              <a:rPr lang="en" sz="1800" u="sng">
                <a:solidFill>
                  <a:srgbClr val="0097A7"/>
                </a:solidFill>
                <a:hlinkClick r:id="rId3">
                  <a:extLst>
                    <a:ext uri="{A12FA001-AC4F-418D-AE19-62706E023703}">
                      <ahyp:hlinkClr xmlns:ahyp="http://schemas.microsoft.com/office/drawing/2018/hyperlinkcolor" val="tx"/>
                    </a:ext>
                  </a:extLst>
                </a:hlinkClick>
              </a:rPr>
              <a:t>here</a:t>
            </a:r>
            <a:endParaRPr sz="1800">
              <a:solidFill>
                <a:srgbClr val="595959"/>
              </a:solidFill>
            </a:endParaRPr>
          </a:p>
          <a:p>
            <a:pPr marL="0" lvl="0" indent="0" algn="l" rtl="0">
              <a:spcBef>
                <a:spcPts val="1200"/>
              </a:spcBef>
              <a:spcAft>
                <a:spcPts val="0"/>
              </a:spcAft>
              <a:buNone/>
            </a:pPr>
            <a:endParaRPr sz="1400" b="1">
              <a:solidFill>
                <a:srgbClr val="46BEC6"/>
              </a:solidFill>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cfd5534871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cfd5534871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fd5534871_1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cfd5534871_1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d153872a33_3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d153872a33_3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cfd5534871_3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cfd5534871_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e5c23b42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e5c23b42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rPr>
              <a:t>These three posts (Bayer 04, Happy Holidays and Bayer &amp; BlueRock Therapeutics —- April ‘23 - April 24 – had the overall Highest-Performing Content (based on Engagements and KPIs)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e6ee404a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e6ee404a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e7e231691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e7e231691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d153872a33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d153872a33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a:t>The importance of employee advocacy and the LinkedIn algorithm:</a:t>
            </a:r>
            <a:r>
              <a:rPr lang="en-US" sz="1100" b="0" i="0" u="none" strike="noStrike" cap="none">
                <a:solidFill>
                  <a:srgbClr val="000000"/>
                </a:solidFill>
                <a:latin typeface="Arial"/>
                <a:cs typeface="Arial"/>
                <a:sym typeface="Arial"/>
              </a:rPr>
              <a:t> employees play a big role that employees in winning reach from the algorithm through tactics like </a:t>
            </a:r>
            <a:r>
              <a:rPr lang="en-US" sz="1100" b="0" i="0" u="none" strike="noStrike" cap="none">
                <a:solidFill>
                  <a:srgbClr val="000000"/>
                </a:solidFill>
                <a:latin typeface="Arial"/>
                <a:cs typeface="Arial"/>
                <a:sym typeface="Arial"/>
                <a:hlinkClick r:id="rId3">
                  <a:extLst>
                    <a:ext uri="{A12FA001-AC4F-418D-AE19-62706E023703}">
                      <ahyp:hlinkClr xmlns:ahyp="http://schemas.microsoft.com/office/drawing/2018/hyperlinkcolor" val="tx"/>
                    </a:ext>
                  </a:extLst>
                </a:hlinkClick>
              </a:rPr>
              <a:t>LinkedIn employee advocacy</a:t>
            </a:r>
            <a:r>
              <a:rPr lang="en-US" sz="1100" b="0" i="0" u="none" strike="noStrike" cap="none">
                <a:solidFill>
                  <a:srgbClr val="000000"/>
                </a:solidFill>
                <a:latin typeface="Arial"/>
                <a:cs typeface="Arial"/>
                <a:sym typeface="Arial"/>
              </a:rPr>
              <a:t>.</a:t>
            </a:r>
          </a:p>
          <a:p>
            <a:pPr marL="0" lvl="0" indent="0" algn="l" rtl="0">
              <a:lnSpc>
                <a:spcPct val="115000"/>
              </a:lnSpc>
              <a:spcBef>
                <a:spcPts val="0"/>
              </a:spcBef>
              <a:spcAft>
                <a:spcPts val="0"/>
              </a:spcAft>
              <a:buClr>
                <a:schemeClr val="dk1"/>
              </a:buClr>
              <a:buSzPts val="1100"/>
              <a:buFont typeface="Arial"/>
              <a:buNone/>
            </a:pPr>
            <a:endParaRPr lang="en-US" b="0" i="0">
              <a:solidFill>
                <a:srgbClr val="162020"/>
              </a:solidFill>
              <a:effectLst/>
              <a:highlight>
                <a:srgbClr val="FFFFFF"/>
              </a:highlight>
              <a:latin typeface="Proxima Nova"/>
            </a:endParaRPr>
          </a:p>
          <a:p>
            <a:pPr marL="0" lvl="0" indent="0" algn="l" rtl="0">
              <a:lnSpc>
                <a:spcPct val="115000"/>
              </a:lnSpc>
              <a:spcBef>
                <a:spcPts val="0"/>
              </a:spcBef>
              <a:spcAft>
                <a:spcPts val="0"/>
              </a:spcAft>
              <a:buClr>
                <a:schemeClr val="dk1"/>
              </a:buClr>
              <a:buSzPts val="1100"/>
              <a:buFont typeface="Arial"/>
              <a:buNone/>
            </a:pPr>
            <a:r>
              <a:rPr lang="en-US" b="0" i="0">
                <a:solidFill>
                  <a:srgbClr val="162020"/>
                </a:solidFill>
                <a:effectLst/>
                <a:highlight>
                  <a:srgbClr val="FFFFFF"/>
                </a:highlight>
                <a:latin typeface="Proxima Nova"/>
              </a:rPr>
              <a:t>No links. Nothing salesy. Just a bit of advice or a quick story and that’s that.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cfd5534871_3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cfd5534871_3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5 tactics:</a:t>
            </a:r>
          </a:p>
          <a:p>
            <a:pPr marL="228600" lvl="0" indent="-228600" algn="l" rtl="0">
              <a:spcBef>
                <a:spcPts val="0"/>
              </a:spcBef>
              <a:spcAft>
                <a:spcPts val="0"/>
              </a:spcAft>
              <a:buAutoNum type="arabicPeriod"/>
            </a:pPr>
            <a:r>
              <a:rPr lang="en-US"/>
              <a:t>Know your audience – tailor your message accordingly</a:t>
            </a:r>
          </a:p>
          <a:p>
            <a:pPr marL="228600" lvl="0" indent="-228600" algn="l" rtl="0">
              <a:spcBef>
                <a:spcPts val="0"/>
              </a:spcBef>
              <a:spcAft>
                <a:spcPts val="0"/>
              </a:spcAft>
              <a:buAutoNum type="arabicPeriod"/>
            </a:pPr>
            <a:r>
              <a:rPr lang="en-US"/>
              <a:t>Lead with impact: describe the context of the achievement, the goal, steps taken to achieve the goal and the impact of the action</a:t>
            </a:r>
          </a:p>
          <a:p>
            <a:pPr marL="228600" lvl="0" indent="-228600" algn="l" rtl="0">
              <a:spcBef>
                <a:spcPts val="0"/>
              </a:spcBef>
              <a:spcAft>
                <a:spcPts val="0"/>
              </a:spcAft>
              <a:buAutoNum type="arabicPeriod"/>
            </a:pPr>
            <a:r>
              <a:rPr lang="en-US"/>
              <a:t>Express gratitude and appreciation, lift others. Make it a habit to recognize others for their hard work, help build culture of celebration and recognition</a:t>
            </a:r>
          </a:p>
          <a:p>
            <a:pPr marL="228600" lvl="0" indent="-228600" algn="l" rtl="0">
              <a:spcBef>
                <a:spcPts val="0"/>
              </a:spcBef>
              <a:spcAft>
                <a:spcPts val="0"/>
              </a:spcAft>
              <a:buAutoNum type="arabicPeriod"/>
            </a:pPr>
            <a:r>
              <a:rPr lang="en-US"/>
              <a:t>Tie the achievement to larger initiatives, to the contribution of something important</a:t>
            </a:r>
          </a:p>
          <a:p>
            <a:pPr marL="228600" lvl="0" indent="-228600" algn="l" rtl="0">
              <a:spcBef>
                <a:spcPts val="0"/>
              </a:spcBef>
              <a:spcAft>
                <a:spcPts val="0"/>
              </a:spcAft>
              <a:buAutoNum type="arabicPeriod"/>
            </a:pPr>
            <a:r>
              <a:rPr lang="en-US"/>
              <a:t>Be confident, use a positive and assertive tone, avoid phrases and words that imply superiority or comparison. Use humor or anecdotes to make achievements engaging and relatable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d153872a33_3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d153872a33_3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c273df9ccd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c273df9ccd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cfd5534871_3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cfd5534871_3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d153872a33_3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d153872a33_3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cfd5534871_3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cfd5534871_3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d153872a33_3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d153872a33_3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fd5534871_3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fd5534871_3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d153872a33_3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d153872a33_3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cfd5534871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cfd553487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cfd5534871_1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cfd5534871_1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d153872a33_3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d153872a33_3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Sanofi Does a Great Job with Evergreen content:</a:t>
            </a:r>
            <a:endParaRPr/>
          </a:p>
          <a:p>
            <a:pPr marL="0" lvl="0" indent="0" algn="l" rtl="0">
              <a:spcBef>
                <a:spcPts val="0"/>
              </a:spcBef>
              <a:spcAft>
                <a:spcPts val="0"/>
              </a:spcAft>
              <a:buNone/>
            </a:pPr>
            <a:endParaRPr/>
          </a:p>
          <a:p>
            <a:pPr marL="0" lvl="0" indent="0" algn="l" rtl="0">
              <a:spcBef>
                <a:spcPts val="0"/>
              </a:spcBef>
              <a:spcAft>
                <a:spcPts val="0"/>
              </a:spcAft>
              <a:buNone/>
            </a:pPr>
            <a:r>
              <a:rPr lang="en"/>
              <a:t>Articles (Leader Voices): </a:t>
            </a:r>
            <a:endParaRPr/>
          </a:p>
          <a:p>
            <a:pPr marL="0" lvl="0" indent="0" algn="l" rtl="0">
              <a:spcBef>
                <a:spcPts val="0"/>
              </a:spcBef>
              <a:spcAft>
                <a:spcPts val="0"/>
              </a:spcAft>
              <a:buNone/>
            </a:pPr>
            <a:r>
              <a:rPr lang="en"/>
              <a:t>Paris Olympics </a:t>
            </a:r>
            <a:r>
              <a:rPr lang="en" u="sng">
                <a:solidFill>
                  <a:schemeClr val="hlink"/>
                </a:solidFill>
                <a:hlinkClick r:id="rId3"/>
              </a:rPr>
              <a:t>https://www.linkedin.com/posts/sanofi_ignitingpotential-paris2024-teamsanofi-activity-7148658941965606912-R-wS?utm_source=share&amp;utm_medium=member_desktop</a:t>
            </a:r>
            <a:r>
              <a:rPr lang="en"/>
              <a:t> </a:t>
            </a:r>
            <a:endParaRPr/>
          </a:p>
          <a:p>
            <a:pPr marL="0" lvl="0" indent="0" algn="l" rtl="0">
              <a:spcBef>
                <a:spcPts val="0"/>
              </a:spcBef>
              <a:spcAft>
                <a:spcPts val="0"/>
              </a:spcAft>
              <a:buNone/>
            </a:pPr>
            <a:r>
              <a:rPr lang="en" sz="1050">
                <a:solidFill>
                  <a:schemeClr val="dk1"/>
                </a:solidFill>
                <a:latin typeface="Roboto"/>
                <a:ea typeface="Roboto"/>
                <a:cs typeface="Roboto"/>
                <a:sym typeface="Roboto"/>
              </a:rPr>
              <a:t>Flu vaccine recommendations, specifically for older people who are the most at risk - </a:t>
            </a:r>
            <a:r>
              <a:rPr lang="en" sz="1050" u="sng">
                <a:solidFill>
                  <a:schemeClr val="hlink"/>
                </a:solidFill>
                <a:latin typeface="Roboto"/>
                <a:ea typeface="Roboto"/>
                <a:cs typeface="Roboto"/>
                <a:sym typeface="Roboto"/>
                <a:hlinkClick r:id="rId4"/>
              </a:rPr>
              <a:t>https://www.linkedin.com/posts/sanofi_as-we-grow-older-we-all-become-more-vulnerable-activity-7114194780070260737-7hzx?utm_source=share&amp;utm_medium=member_desktop</a:t>
            </a:r>
            <a:r>
              <a:rPr lang="en" sz="1050">
                <a:solidFill>
                  <a:schemeClr val="dk1"/>
                </a:solidFill>
                <a:latin typeface="Roboto"/>
                <a:ea typeface="Roboto"/>
                <a:cs typeface="Roboto"/>
                <a:sym typeface="Roboto"/>
              </a:rPr>
              <a:t> </a:t>
            </a:r>
            <a:endParaRPr/>
          </a:p>
          <a:p>
            <a:pPr marL="0" lvl="0" indent="0" algn="l" rtl="0">
              <a:spcBef>
                <a:spcPts val="0"/>
              </a:spcBef>
              <a:spcAft>
                <a:spcPts val="0"/>
              </a:spcAft>
              <a:buNone/>
            </a:pPr>
            <a:r>
              <a:rPr lang="en"/>
              <a:t>What Makes Unilever Unique? Video: </a:t>
            </a:r>
            <a:r>
              <a:rPr lang="en" u="sng">
                <a:solidFill>
                  <a:schemeClr val="hlink"/>
                </a:solidFill>
                <a:hlinkClick r:id="rId5"/>
              </a:rPr>
              <a:t>https://www.linkedin.com/posts/unilever_unileverusa-uniquelyunilever-lifeatunilever-activity-7186815757802962944-j02l?utm_source=share&amp;utm_medium=member_desktop</a:t>
            </a:r>
            <a:r>
              <a:rPr lang="en"/>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d153872a33_3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d153872a33_3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Humanizing Content </a:t>
            </a:r>
            <a:endParaRPr/>
          </a:p>
          <a:p>
            <a:pPr marL="0" lvl="0" indent="0" algn="l" rtl="0">
              <a:spcBef>
                <a:spcPts val="0"/>
              </a:spcBef>
              <a:spcAft>
                <a:spcPts val="0"/>
              </a:spcAft>
              <a:buNone/>
            </a:pPr>
            <a:r>
              <a:rPr lang="en"/>
              <a:t>Pfizer Long COVID:</a:t>
            </a:r>
            <a:endParaRPr>
              <a:solidFill>
                <a:schemeClr val="dk1"/>
              </a:solidFill>
            </a:endParaRPr>
          </a:p>
          <a:p>
            <a:pPr marL="0" lvl="0" indent="0" algn="l" rtl="0">
              <a:spcBef>
                <a:spcPts val="0"/>
              </a:spcBef>
              <a:spcAft>
                <a:spcPts val="0"/>
              </a:spcAft>
              <a:buNone/>
            </a:pPr>
            <a:r>
              <a:rPr lang="en" u="sng">
                <a:solidFill>
                  <a:schemeClr val="hlink"/>
                </a:solidFill>
                <a:hlinkClick r:id="rId3"/>
              </a:rPr>
              <a:t>https://www.linkedin.com/posts/pfizer_in-march-2020-tammy-wilshire-was-sick-with-activity-7186078627254427648-pLJD?utm_source=share&amp;utm_medium=member_desktop</a:t>
            </a: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Pfizer Breast Cancer: </a:t>
            </a:r>
            <a:r>
              <a:rPr lang="en" u="sng">
                <a:solidFill>
                  <a:schemeClr val="hlink"/>
                </a:solidFill>
                <a:hlinkClick r:id="rId4"/>
              </a:rPr>
              <a:t>https://www.linkedin.com/posts/pfizer_outdo-yesterday-and-attack-cancer-from-all-activity-7161011354697392128-OAlJ?utm_source=share&amp;utm_medium=member_desktop</a:t>
            </a:r>
            <a:r>
              <a:rPr lang="en">
                <a:solidFill>
                  <a:schemeClr val="dk1"/>
                </a:solidFill>
              </a:rPr>
              <a:t>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Combining Cutting Edge Info w/ Storytelling </a:t>
            </a:r>
            <a:endParaRPr/>
          </a:p>
          <a:p>
            <a:pPr marL="0" lvl="0" indent="0" algn="l" rtl="0">
              <a:spcBef>
                <a:spcPts val="0"/>
              </a:spcBef>
              <a:spcAft>
                <a:spcPts val="0"/>
              </a:spcAft>
              <a:buNone/>
            </a:pPr>
            <a:r>
              <a:rPr lang="en"/>
              <a:t>Pfizer Seagen Approval </a:t>
            </a:r>
            <a:r>
              <a:rPr lang="en" u="sng">
                <a:solidFill>
                  <a:schemeClr val="hlink"/>
                </a:solidFill>
                <a:hlinkClick r:id="rId5"/>
              </a:rPr>
              <a:t>https://www.linkedin.com/posts/pfizer_now-approved-activity-7141780978330472448-EMU3?utm_source=share&amp;utm_medium=member_desktop</a:t>
            </a:r>
            <a:r>
              <a:rPr lang="en"/>
              <a:t> </a:t>
            </a:r>
            <a:endParaRPr/>
          </a:p>
          <a:p>
            <a:pPr marL="0" lvl="0" indent="0" algn="l" rtl="0">
              <a:spcBef>
                <a:spcPts val="0"/>
              </a:spcBef>
              <a:spcAft>
                <a:spcPts val="0"/>
              </a:spcAft>
              <a:buNone/>
            </a:pPr>
            <a:r>
              <a:rPr lang="en"/>
              <a:t>Pfizer Hemophilia B Video Post: </a:t>
            </a:r>
            <a:r>
              <a:rPr lang="en" u="sng">
                <a:solidFill>
                  <a:schemeClr val="hlink"/>
                </a:solidFill>
                <a:hlinkClick r:id="rId6"/>
              </a:rPr>
              <a:t>https://www.linkedin.com/posts/pfizer_beqvez20fdamp4-activity-7189589523696156674-jKzA?utm_source=share&amp;utm_medium=member_desktop</a:t>
            </a:r>
            <a:r>
              <a:rPr lang="en"/>
              <a:t>  </a:t>
            </a:r>
            <a:endParaRPr/>
          </a:p>
          <a:p>
            <a:pPr marL="0" lvl="0" indent="0" algn="l" rtl="0">
              <a:spcBef>
                <a:spcPts val="0"/>
              </a:spcBef>
              <a:spcAft>
                <a:spcPts val="0"/>
              </a:spcAft>
              <a:buNone/>
            </a:pPr>
            <a:r>
              <a:rPr lang="en"/>
              <a:t>Pfizer Annual Report </a:t>
            </a:r>
            <a:r>
              <a:rPr lang="en" u="sng">
                <a:solidFill>
                  <a:schemeClr val="hlink"/>
                </a:solidFill>
                <a:hlinkClick r:id="rId7"/>
              </a:rPr>
              <a:t>https://www.linkedin.com/posts/pfizer_annualreview-activity-7174104556014833665-RlOp?utm_source=share&amp;utm_medium=member_desktop</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d153872a33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d153872a33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d153872a33_3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d153872a33_3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Sanofi does a great job with diversifying their styles within their LinkedIn video content, still remaining true to Sanofi design system </a:t>
            </a:r>
            <a:endParaRPr/>
          </a:p>
          <a:p>
            <a:pPr marL="0" lvl="0" indent="0" algn="l" rtl="0">
              <a:spcBef>
                <a:spcPts val="0"/>
              </a:spcBef>
              <a:spcAft>
                <a:spcPts val="0"/>
              </a:spcAft>
              <a:buNone/>
            </a:pPr>
            <a:r>
              <a:rPr lang="en" u="sng">
                <a:solidFill>
                  <a:schemeClr val="hlink"/>
                </a:solidFill>
                <a:hlinkClick r:id="rId3"/>
              </a:rPr>
              <a:t>https://www.linkedin.com/posts/sanofi_ai-healthcare-netzero-activity-7190727874054696960-I9cY?utm_source=share&amp;utm_medium=member_desktop</a:t>
            </a:r>
            <a:r>
              <a:rPr lang="en"/>
              <a:t>  </a:t>
            </a:r>
            <a:r>
              <a:rPr lang="en" u="sng">
                <a:solidFill>
                  <a:schemeClr val="hlink"/>
                </a:solidFill>
                <a:hlinkClick r:id="rId4"/>
              </a:rPr>
              <a:t>https://www.linkedin.com/posts/sanofi_meet-our-rutgers-university-fellows-activity-7191421246381699072-RxNz?utm_source=share&amp;utm_medium=member_desktop</a:t>
            </a:r>
            <a:r>
              <a:rPr lang="en"/>
              <a:t> </a:t>
            </a:r>
            <a:endParaRPr/>
          </a:p>
          <a:p>
            <a:pPr marL="0" lvl="0" indent="0" algn="l" rtl="0">
              <a:spcBef>
                <a:spcPts val="0"/>
              </a:spcBef>
              <a:spcAft>
                <a:spcPts val="0"/>
              </a:spcAft>
              <a:buNone/>
            </a:pPr>
            <a:r>
              <a:rPr lang="en" u="sng">
                <a:solidFill>
                  <a:schemeClr val="hlink"/>
                </a:solidFill>
                <a:hlinkClick r:id="rId5"/>
              </a:rPr>
              <a:t>https://www.linkedin.com/posts/sanofi_healthequityheroes-patientadvocacy-amillionconversations-activity-7191060923061608448-GkR-?utm_source=share&amp;utm_medium=member_desktop</a:t>
            </a:r>
            <a:r>
              <a:rPr lang="en"/>
              <a:t> </a:t>
            </a:r>
            <a:endParaRPr/>
          </a:p>
          <a:p>
            <a:pPr marL="0" lvl="0" indent="0" algn="l" rtl="0">
              <a:spcBef>
                <a:spcPts val="0"/>
              </a:spcBef>
              <a:spcAft>
                <a:spcPts val="0"/>
              </a:spcAft>
              <a:buNone/>
            </a:pPr>
            <a:r>
              <a:rPr lang="en" u="sng">
                <a:solidFill>
                  <a:schemeClr val="hlink"/>
                </a:solidFill>
                <a:hlinkClick r:id="rId6"/>
              </a:rPr>
              <a:t>https://www.linkedin.com/posts/sanofi_pursue-progress-activity-7184520988250787840-Dr3z?utm_source=share&amp;utm_medium=member_desktop</a:t>
            </a:r>
            <a:r>
              <a:rPr lang="en"/>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d153872a33_3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d153872a33_3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Johnson &amp; Johnson does a fantastic job with this: </a:t>
            </a:r>
            <a:endParaRPr/>
          </a:p>
          <a:p>
            <a:pPr marL="0" lvl="0" indent="0" algn="l" rtl="0">
              <a:spcBef>
                <a:spcPts val="0"/>
              </a:spcBef>
              <a:spcAft>
                <a:spcPts val="0"/>
              </a:spcAft>
              <a:buNone/>
            </a:pPr>
            <a:r>
              <a:rPr lang="en" u="sng">
                <a:solidFill>
                  <a:schemeClr val="hlink"/>
                </a:solidFill>
                <a:hlinkClick r:id="rId3"/>
              </a:rPr>
              <a:t>https://www.linkedin.com/company/johnson-&amp;-johnson/posts/?feedView=all</a:t>
            </a: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c273df9ccd_1_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c273df9ccd_1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d153872a33_3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d153872a33_3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d153872a33_3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d153872a33_3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ce58caa5e3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ce58caa5e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e5c23b428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e5c23b428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t>Benchmarks are traditionally measured as AVERAGES: </a:t>
            </a:r>
            <a:r>
              <a:rPr lang="en" sz="900">
                <a:solidFill>
                  <a:srgbClr val="333333"/>
                </a:solidFill>
              </a:rPr>
              <a:t>you are comparing the average score for this year vs the average score for last year. Source: </a:t>
            </a:r>
            <a:r>
              <a:rPr lang="en" sz="900" u="sng">
                <a:solidFill>
                  <a:schemeClr val="hlink"/>
                </a:solidFill>
                <a:hlinkClick r:id="rId3"/>
              </a:rPr>
              <a:t>https://support.b.co.uk/s/article/What-are-benchmarks-and-how-are-they-calculated</a:t>
            </a:r>
            <a:r>
              <a:rPr lang="en" sz="900">
                <a:solidFill>
                  <a:srgbClr val="333333"/>
                </a:solidFill>
              </a:rPr>
              <a:t> </a:t>
            </a:r>
            <a:endParaRPr sz="9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6b5e37036c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6b5e37036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c273df9ccd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c273df9ccd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effectLst/>
                <a:latin typeface="Arial" panose="020B0604020202020204" pitchFamily="34" charset="0"/>
              </a:rPr>
              <a:t>Relationships Build long-term relationships with the world’s largest professional audience</a:t>
            </a:r>
          </a:p>
          <a:p>
            <a:pPr marL="0" lvl="0" indent="0" algn="l" rtl="0">
              <a:spcBef>
                <a:spcPts val="0"/>
              </a:spcBef>
              <a:spcAft>
                <a:spcPts val="0"/>
              </a:spcAft>
              <a:buNone/>
            </a:pPr>
            <a:r>
              <a:rPr lang="en-US" b="0" i="0">
                <a:effectLst/>
                <a:latin typeface="Arial" panose="020B0604020202020204" pitchFamily="34" charset="0"/>
              </a:rPr>
              <a:t>Drive results with sophisticated targeting and measurement tools</a:t>
            </a:r>
          </a:p>
          <a:p>
            <a:pPr marL="0" lvl="0" indent="0" algn="l" rtl="0">
              <a:spcBef>
                <a:spcPts val="0"/>
              </a:spcBef>
              <a:spcAft>
                <a:spcPts val="0"/>
              </a:spcAft>
              <a:buNone/>
            </a:pPr>
            <a:r>
              <a:rPr lang="en-US" b="0" i="0">
                <a:effectLst/>
                <a:latin typeface="Arial" panose="020B0604020202020204" pitchFamily="34" charset="0"/>
              </a:rPr>
              <a:t>Reach the right target audience to continue building respect and trust for the organization</a:t>
            </a:r>
          </a:p>
          <a:p>
            <a:pPr marL="0" lvl="0" indent="0" algn="l" rtl="0">
              <a:spcBef>
                <a:spcPts val="0"/>
              </a:spcBef>
              <a:spcAft>
                <a:spcPts val="0"/>
              </a:spcAft>
              <a:buNone/>
            </a:pPr>
            <a:endParaRPr lang="en-US" b="0" i="0">
              <a:effectLs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5"/>
          </p:nvPr>
        </p:nvSpPr>
        <p:spPr/>
        <p:txBody>
          <a:bodyPr/>
          <a:lstStyle/>
          <a:p>
            <a:fld id="{A24AA361-105F-894C-8F0F-2BBE632D1959}" type="slidenum">
              <a:rPr lang="en-US" smtClean="0"/>
              <a:t>5</a:t>
            </a:fld>
            <a:endParaRPr lang="en-US"/>
          </a:p>
        </p:txBody>
      </p:sp>
    </p:spTree>
    <p:extLst>
      <p:ext uri="{BB962C8B-B14F-4D97-AF65-F5344CB8AC3E}">
        <p14:creationId xmlns:p14="http://schemas.microsoft.com/office/powerpoint/2010/main" val="297058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3058b786ac4_0_2437:notes"/>
          <p:cNvSpPr txBox="1">
            <a:spLocks noGrp="1"/>
          </p:cNvSpPr>
          <p:nvPr>
            <p:ph type="body" idx="1"/>
          </p:nvPr>
        </p:nvSpPr>
        <p:spPr>
          <a:xfrm>
            <a:off x="686360" y="4400262"/>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36" name="Google Shape;636;g3058b786ac4_0_2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f54fb7781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6f54fb7781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lnSpc>
                <a:spcPct val="115000"/>
              </a:lnSpc>
              <a:spcBef>
                <a:spcPts val="0"/>
              </a:spcBef>
              <a:spcAft>
                <a:spcPts val="0"/>
              </a:spcAft>
              <a:buClr>
                <a:schemeClr val="dk1"/>
              </a:buClr>
              <a:buSzPts val="1100"/>
              <a:buNone/>
            </a:pPr>
            <a:r>
              <a:rPr lang="en-US" b="0" i="0" dirty="0">
                <a:solidFill>
                  <a:srgbClr val="1F1F1F"/>
                </a:solidFill>
                <a:effectLst/>
                <a:highlight>
                  <a:srgbClr val="FFFFFF"/>
                </a:highlight>
                <a:latin typeface="Google Sans"/>
              </a:rPr>
              <a:t>In essence, the LinkedIn algorithm of 2024 </a:t>
            </a:r>
            <a:r>
              <a:rPr lang="en-US" b="0" i="0" dirty="0">
                <a:solidFill>
                  <a:srgbClr val="040C28"/>
                </a:solidFill>
                <a:effectLst/>
                <a:latin typeface="Google Sans"/>
              </a:rPr>
              <a:t>rewards meaningful interactions and knowledge-sharing</a:t>
            </a:r>
            <a:r>
              <a:rPr lang="en-US" b="0" i="0" dirty="0">
                <a:solidFill>
                  <a:srgbClr val="1F1F1F"/>
                </a:solidFill>
                <a:effectLst/>
                <a:highlight>
                  <a:srgbClr val="FFFFFF"/>
                </a:highlight>
                <a:latin typeface="Google Sans"/>
              </a:rPr>
              <a:t>. To make the most of this algorithmic evolution, focus on creating content that adds value, fosters genuine connections, and aligns with your audience's interests and skills.</a:t>
            </a:r>
            <a:endParaRPr lang="en-US" b="0" i="0" dirty="0">
              <a:effectLst/>
              <a:highlight>
                <a:srgbClr val="DCE6F1"/>
              </a:highlight>
              <a:latin typeface="Arial" panose="020B0604020202020204" pitchFamily="34" charset="0"/>
            </a:endParaRPr>
          </a:p>
          <a:p>
            <a:pPr marL="158750" lvl="0" indent="0" algn="l" rtl="0">
              <a:lnSpc>
                <a:spcPct val="115000"/>
              </a:lnSpc>
              <a:spcBef>
                <a:spcPts val="0"/>
              </a:spcBef>
              <a:spcAft>
                <a:spcPts val="0"/>
              </a:spcAft>
              <a:buClr>
                <a:schemeClr val="dk1"/>
              </a:buClr>
              <a:buSzPts val="1100"/>
              <a:buNone/>
            </a:pPr>
            <a:endParaRPr lang="en-US" b="0" i="0" dirty="0">
              <a:effectLst/>
              <a:highlight>
                <a:srgbClr val="DCE6F1"/>
              </a:highlight>
              <a:latin typeface="Arial" panose="020B0604020202020204" pitchFamily="34" charset="0"/>
            </a:endParaRPr>
          </a:p>
          <a:p>
            <a:pPr marL="158750" lvl="0" indent="0" algn="l" rtl="0">
              <a:lnSpc>
                <a:spcPct val="115000"/>
              </a:lnSpc>
              <a:spcBef>
                <a:spcPts val="0"/>
              </a:spcBef>
              <a:spcAft>
                <a:spcPts val="0"/>
              </a:spcAft>
              <a:buClr>
                <a:schemeClr val="dk1"/>
              </a:buClr>
              <a:buSzPts val="1100"/>
              <a:buNone/>
            </a:pPr>
            <a:r>
              <a:rPr lang="en-US" b="0" i="0" dirty="0">
                <a:effectLst/>
                <a:highlight>
                  <a:srgbClr val="DCE6F1"/>
                </a:highlight>
                <a:latin typeface="Arial" panose="020B0604020202020204" pitchFamily="34" charset="0"/>
              </a:rPr>
              <a:t>Sponsor content from thought leaders inside or outside of your company to build trust and credibility</a:t>
            </a:r>
          </a:p>
          <a:p>
            <a:pPr marL="457200" lvl="0" indent="-298450" algn="l" rtl="0">
              <a:lnSpc>
                <a:spcPct val="115000"/>
              </a:lnSpc>
              <a:spcBef>
                <a:spcPts val="0"/>
              </a:spcBef>
              <a:spcAft>
                <a:spcPts val="0"/>
              </a:spcAft>
              <a:buClr>
                <a:schemeClr val="dk1"/>
              </a:buClr>
              <a:buSzPts val="1100"/>
              <a:buChar char="●"/>
            </a:pPr>
            <a:r>
              <a:rPr lang="en-US" b="0" i="0" dirty="0">
                <a:effectLst/>
                <a:highlight>
                  <a:srgbClr val="DCE6F1"/>
                </a:highlight>
                <a:latin typeface="Arial" panose="020B0604020202020204" pitchFamily="34" charset="0"/>
              </a:rPr>
              <a:t>Sponsor existing Articles you posted to a Company Page as single image ads</a:t>
            </a:r>
          </a:p>
          <a:p>
            <a:pPr marL="342900" marR="0" lvl="0" indent="-342900">
              <a:spcBef>
                <a:spcPts val="0"/>
              </a:spcBef>
              <a:spcAft>
                <a:spcPts val="0"/>
              </a:spcAft>
              <a:buFont typeface="Symbol" panose="05050102010706020507" pitchFamily="18" charset="2"/>
              <a:buChar char=""/>
            </a:pPr>
            <a:r>
              <a:rPr lang="en-US" sz="1100" b="1" dirty="0">
                <a:effectLst/>
                <a:latin typeface="Aptos" panose="020B0004020202020204" pitchFamily="34" charset="0"/>
                <a:ea typeface="Times New Roman" panose="02020603050405020304" pitchFamily="18" charset="0"/>
              </a:rPr>
              <a:t>Organic Link Posts</a:t>
            </a:r>
            <a:endParaRPr lang="en-US" sz="1000" dirty="0">
              <a:effectLst/>
              <a:latin typeface="Calibri" panose="020F0502020204030204" pitchFamily="34" charset="0"/>
              <a:ea typeface="Aptos" panose="020B000402020202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Aptos" panose="020B0004020202020204" pitchFamily="34" charset="0"/>
                <a:ea typeface="Times New Roman" panose="02020603050405020304" pitchFamily="18" charset="0"/>
              </a:rPr>
              <a:t>As of late 2023, we decided to reduce the image size for organic third party links on posts. This is to encourage members to engage more with original commentary rather than off-site article links, and strike a better balance between original content on LinkedIn and external links. This change on LinkedIn is aimed at creating a more consistent and cohesive platform experience for our members by creating a more visually balanced feed that puts equal weight on the unique knowledge shared on LinkedIn and on the image preview. With this update, we're providing more opportunities for members to engage with each other's content, facilitating deeper connections and conversations. Additionally, by standardizing the image size across different types of posts, we're ensuring a smoother and more seamless browsing experience for our members, enhancing their overall LinkedIn experience.</a:t>
            </a:r>
            <a:endParaRPr lang="en-US" sz="1000" dirty="0">
              <a:effectLst/>
              <a:latin typeface="Calibri" panose="020F0502020204030204" pitchFamily="34" charset="0"/>
              <a:ea typeface="Aptos" panose="020B000402020202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Aptos" panose="020B0004020202020204" pitchFamily="34" charset="0"/>
                <a:ea typeface="Times New Roman" panose="02020603050405020304" pitchFamily="18" charset="0"/>
              </a:rPr>
              <a:t>While adapting to these changes, Page admins and members can enhance their posts by incorporating media along with links. By adding media such as images or videos, the content becomes more engaging and can potentially improve visibility. </a:t>
            </a:r>
            <a:endParaRPr lang="en-US" sz="1000" dirty="0">
              <a:effectLst/>
              <a:latin typeface="Calibri" panose="020F0502020204030204" pitchFamily="34" charset="0"/>
              <a:ea typeface="Aptos" panose="020B000402020202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Aptos" panose="020B0004020202020204" pitchFamily="34" charset="0"/>
                <a:ea typeface="Times New Roman" panose="02020603050405020304" pitchFamily="18" charset="0"/>
              </a:rPr>
              <a:t>Following these guidelines will help your shared content appear correctly and effectively in capturing attention on LinkedIn.</a:t>
            </a:r>
            <a:endParaRPr lang="en-US" sz="1000" dirty="0">
              <a:effectLst/>
              <a:latin typeface="Calibri" panose="020F0502020204030204" pitchFamily="34" charset="0"/>
              <a:ea typeface="Aptos" panose="020B000402020202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Aptos" panose="020B0004020202020204" pitchFamily="34" charset="0"/>
                <a:ea typeface="Times New Roman" panose="02020603050405020304" pitchFamily="18" charset="0"/>
              </a:rPr>
              <a:t>Ensure media has an aspect ratio between 3:2 and 16:9 to avoid being cropped</a:t>
            </a:r>
            <a:endParaRPr lang="en-US" sz="1000" dirty="0">
              <a:effectLst/>
              <a:latin typeface="Calibri" panose="020F0502020204030204" pitchFamily="34" charset="0"/>
              <a:ea typeface="Aptos" panose="020B000402020202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Aptos" panose="020B0004020202020204" pitchFamily="34" charset="0"/>
                <a:ea typeface="Times New Roman" panose="02020603050405020304" pitchFamily="18" charset="0"/>
              </a:rPr>
              <a:t>Avoid using borders since the thumbnails use rounded corners. </a:t>
            </a:r>
            <a:endParaRPr lang="en-US" sz="1000" dirty="0">
              <a:effectLst/>
              <a:latin typeface="Calibri" panose="020F0502020204030204" pitchFamily="34" charset="0"/>
              <a:ea typeface="Aptos" panose="020B0004020202020204" pitchFamily="34" charset="0"/>
            </a:endParaRPr>
          </a:p>
          <a:p>
            <a:pPr marL="1143000" marR="0" lvl="2" indent="-228600">
              <a:spcBef>
                <a:spcPts val="0"/>
              </a:spcBef>
              <a:spcAft>
                <a:spcPts val="0"/>
              </a:spcAft>
              <a:buFont typeface="Wingdings" panose="05000000000000000000" pitchFamily="2" charset="2"/>
              <a:buChar char=""/>
            </a:pPr>
            <a:r>
              <a:rPr lang="en-US" sz="1100" dirty="0">
                <a:effectLst/>
                <a:latin typeface="Aptos" panose="020B0004020202020204" pitchFamily="34" charset="0"/>
                <a:ea typeface="Times New Roman" panose="02020603050405020304" pitchFamily="18" charset="0"/>
              </a:rPr>
              <a:t>Avoid very long page titles, as titles exceeding two lines may be truncated with a "...". </a:t>
            </a:r>
            <a:endParaRPr lang="en-US" sz="1000" dirty="0">
              <a:effectLst/>
              <a:latin typeface="Calibri" panose="020F0502020204030204" pitchFamily="34" charset="0"/>
              <a:ea typeface="Aptos" panose="020B0004020202020204" pitchFamily="34" charset="0"/>
            </a:endParaRPr>
          </a:p>
          <a:p>
            <a:pPr marL="457200" lvl="0" indent="-298450" algn="l" rtl="0">
              <a:lnSpc>
                <a:spcPct val="115000"/>
              </a:lnSpc>
              <a:spcBef>
                <a:spcPts val="0"/>
              </a:spcBef>
              <a:spcAft>
                <a:spcPts val="0"/>
              </a:spcAft>
              <a:buClr>
                <a:schemeClr val="dk1"/>
              </a:buClr>
              <a:buSzPts val="1100"/>
              <a:buChar char="●"/>
            </a:pPr>
            <a:endParaRPr lang="en-US" b="0" i="0" dirty="0">
              <a:effectLst/>
              <a:highlight>
                <a:srgbClr val="DCE6F1"/>
              </a:highlight>
              <a:latin typeface="Arial" panose="020B0604020202020204" pitchFamily="34" charset="0"/>
            </a:endParaRPr>
          </a:p>
          <a:p>
            <a:pPr marL="914400" lvl="1" indent="-298450" algn="l" rtl="0">
              <a:lnSpc>
                <a:spcPct val="115000"/>
              </a:lnSpc>
              <a:spcBef>
                <a:spcPts val="0"/>
              </a:spcBef>
              <a:spcAft>
                <a:spcPts val="0"/>
              </a:spcAft>
              <a:buClr>
                <a:schemeClr val="dk1"/>
              </a:buClr>
              <a:buSzPts val="1100"/>
              <a:buChar cha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f54fb7781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6f54fb7781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US" b="0" i="0" dirty="0">
                <a:effectLst/>
                <a:highlight>
                  <a:srgbClr val="DCE6F1"/>
                </a:highlight>
                <a:latin typeface="Arial" panose="020B0604020202020204" pitchFamily="34" charset="0"/>
              </a:rPr>
              <a:t>Sponsor content from thought leaders inside or outside of your company to build trust and credibility</a:t>
            </a:r>
          </a:p>
          <a:p>
            <a:pPr marL="457200" lvl="0" indent="-298450" algn="l" rtl="0">
              <a:lnSpc>
                <a:spcPct val="115000"/>
              </a:lnSpc>
              <a:spcBef>
                <a:spcPts val="0"/>
              </a:spcBef>
              <a:spcAft>
                <a:spcPts val="0"/>
              </a:spcAft>
              <a:buClr>
                <a:schemeClr val="dk1"/>
              </a:buClr>
              <a:buSzPts val="1100"/>
              <a:buChar char="●"/>
            </a:pPr>
            <a:r>
              <a:rPr lang="en-US" b="0" i="0" dirty="0">
                <a:effectLst/>
                <a:highlight>
                  <a:srgbClr val="DCE6F1"/>
                </a:highlight>
                <a:latin typeface="Arial" panose="020B0604020202020204" pitchFamily="34" charset="0"/>
              </a:rPr>
              <a:t>Sponsor existing articles you posted to a Company Page as single image ads</a:t>
            </a:r>
          </a:p>
          <a:p>
            <a:pPr>
              <a:spcBef>
                <a:spcPts val="0"/>
              </a:spcBef>
              <a:spcAft>
                <a:spcPts val="0"/>
              </a:spcAft>
            </a:pPr>
            <a:endParaRPr lang="en-US" dirty="0">
              <a:effectLst/>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Ensure media has an aspect ratio between 3:2 and 16:9 to avoid being cropped</a:t>
            </a: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Avoid using borders since the thumbnails use rounded corners. </a:t>
            </a: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Avoid very long page titles, as titles exceeding two lines may be truncated with a "...". </a:t>
            </a:r>
          </a:p>
          <a:p>
            <a:pPr marL="158750" lvl="0" indent="0" algn="l" rtl="0">
              <a:lnSpc>
                <a:spcPct val="115000"/>
              </a:lnSpc>
              <a:spcBef>
                <a:spcPts val="0"/>
              </a:spcBef>
              <a:spcAft>
                <a:spcPts val="0"/>
              </a:spcAft>
              <a:buClr>
                <a:schemeClr val="dk1"/>
              </a:buClr>
              <a:buSzPts val="1100"/>
              <a:buNone/>
            </a:pPr>
            <a:endParaRPr lang="en-US" b="0" i="0" dirty="0">
              <a:effectLst/>
              <a:highlight>
                <a:srgbClr val="DCE6F1"/>
              </a:highlight>
              <a:latin typeface="Arial" panose="020B0604020202020204" pitchFamily="34" charset="0"/>
            </a:endParaRPr>
          </a:p>
          <a:p>
            <a:pPr marL="914400" lvl="1" indent="-298450" algn="l" rtl="0">
              <a:lnSpc>
                <a:spcPct val="115000"/>
              </a:lnSpc>
              <a:spcBef>
                <a:spcPts val="0"/>
              </a:spcBef>
              <a:spcAft>
                <a:spcPts val="0"/>
              </a:spcAft>
              <a:buClr>
                <a:schemeClr val="dk1"/>
              </a:buClr>
              <a:buSzPts val="1100"/>
              <a:buChar char="●"/>
            </a:pPr>
            <a:endParaRPr dirty="0"/>
          </a:p>
        </p:txBody>
      </p:sp>
    </p:spTree>
    <p:extLst>
      <p:ext uri="{BB962C8B-B14F-4D97-AF65-F5344CB8AC3E}">
        <p14:creationId xmlns:p14="http://schemas.microsoft.com/office/powerpoint/2010/main" val="174257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f54fb7781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6f54fb7781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US" b="0" i="0">
                <a:effectLst/>
                <a:highlight>
                  <a:srgbClr val="FFFFFF"/>
                </a:highlight>
                <a:latin typeface="Arial Nova" panose="020B0504020202020204" pitchFamily="34" charset="0"/>
              </a:rPr>
              <a:t>LinkedIn isn't just a platform for connecting with professionals; it's also a dynamic space for sharing valuable insights, networking, and building your personal brand. To ensure your LinkedIn posts reach a wider audience and make a lasting impact, it's essential to integrate SEO (Search Engine Optimization) techniques into your content strategy. </a:t>
            </a:r>
            <a:endParaRPr/>
          </a:p>
        </p:txBody>
      </p:sp>
    </p:spTree>
    <p:extLst>
      <p:ext uri="{BB962C8B-B14F-4D97-AF65-F5344CB8AC3E}">
        <p14:creationId xmlns:p14="http://schemas.microsoft.com/office/powerpoint/2010/main" val="1314382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13800" y="-51025"/>
            <a:ext cx="9234002" cy="5234699"/>
          </a:xfrm>
          <a:prstGeom prst="rect">
            <a:avLst/>
          </a:prstGeom>
          <a:noFill/>
          <a:ln>
            <a:noFill/>
          </a:ln>
        </p:spPr>
      </p:pic>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
        <p:nvSpPr>
          <p:cNvPr id="12" name="Google Shape;12;p2"/>
          <p:cNvSpPr txBox="1">
            <a:spLocks noGrp="1"/>
          </p:cNvSpPr>
          <p:nvPr>
            <p:ph type="subTitle" idx="1"/>
          </p:nvPr>
        </p:nvSpPr>
        <p:spPr>
          <a:xfrm>
            <a:off x="544300" y="620525"/>
            <a:ext cx="6158700" cy="468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000"/>
              <a:buNone/>
              <a:defRPr sz="2000">
                <a:solidFill>
                  <a:schemeClr val="lt1"/>
                </a:solidFill>
              </a:defRPr>
            </a:lvl1pPr>
            <a:lvl2pPr lvl="1" rtl="0">
              <a:lnSpc>
                <a:spcPct val="100000"/>
              </a:lnSpc>
              <a:spcBef>
                <a:spcPts val="0"/>
              </a:spcBef>
              <a:spcAft>
                <a:spcPts val="0"/>
              </a:spcAft>
              <a:buSzPts val="2000"/>
              <a:buNone/>
              <a:defRPr sz="2000"/>
            </a:lvl2pPr>
            <a:lvl3pPr lvl="2" rtl="0">
              <a:lnSpc>
                <a:spcPct val="100000"/>
              </a:lnSpc>
              <a:spcBef>
                <a:spcPts val="0"/>
              </a:spcBef>
              <a:spcAft>
                <a:spcPts val="0"/>
              </a:spcAft>
              <a:buSzPts val="2000"/>
              <a:buNone/>
              <a:defRPr sz="2000"/>
            </a:lvl3pPr>
            <a:lvl4pPr lvl="3" rtl="0">
              <a:lnSpc>
                <a:spcPct val="100000"/>
              </a:lnSpc>
              <a:spcBef>
                <a:spcPts val="0"/>
              </a:spcBef>
              <a:spcAft>
                <a:spcPts val="0"/>
              </a:spcAft>
              <a:buSzPts val="2000"/>
              <a:buNone/>
              <a:defRPr sz="2000"/>
            </a:lvl4pPr>
            <a:lvl5pPr lvl="4" rtl="0">
              <a:lnSpc>
                <a:spcPct val="100000"/>
              </a:lnSpc>
              <a:spcBef>
                <a:spcPts val="0"/>
              </a:spcBef>
              <a:spcAft>
                <a:spcPts val="0"/>
              </a:spcAft>
              <a:buSzPts val="2000"/>
              <a:buNone/>
              <a:defRPr sz="2000"/>
            </a:lvl5pPr>
            <a:lvl6pPr lvl="5" rtl="0">
              <a:lnSpc>
                <a:spcPct val="100000"/>
              </a:lnSpc>
              <a:spcBef>
                <a:spcPts val="0"/>
              </a:spcBef>
              <a:spcAft>
                <a:spcPts val="0"/>
              </a:spcAft>
              <a:buSzPts val="2000"/>
              <a:buNone/>
              <a:defRPr sz="2000"/>
            </a:lvl6pPr>
            <a:lvl7pPr lvl="6" rtl="0">
              <a:lnSpc>
                <a:spcPct val="100000"/>
              </a:lnSpc>
              <a:spcBef>
                <a:spcPts val="0"/>
              </a:spcBef>
              <a:spcAft>
                <a:spcPts val="0"/>
              </a:spcAft>
              <a:buSzPts val="2000"/>
              <a:buNone/>
              <a:defRPr sz="2000"/>
            </a:lvl7pPr>
            <a:lvl8pPr lvl="7" rtl="0">
              <a:lnSpc>
                <a:spcPct val="100000"/>
              </a:lnSpc>
              <a:spcBef>
                <a:spcPts val="0"/>
              </a:spcBef>
              <a:spcAft>
                <a:spcPts val="0"/>
              </a:spcAft>
              <a:buSzPts val="2000"/>
              <a:buNone/>
              <a:defRPr sz="2000"/>
            </a:lvl8pPr>
            <a:lvl9pPr lvl="8" rtl="0">
              <a:lnSpc>
                <a:spcPct val="100000"/>
              </a:lnSpc>
              <a:spcBef>
                <a:spcPts val="0"/>
              </a:spcBef>
              <a:spcAft>
                <a:spcPts val="0"/>
              </a:spcAft>
              <a:buSzPts val="2000"/>
              <a:buNone/>
              <a:defRPr sz="2000"/>
            </a:lvl9pPr>
          </a:lstStyle>
          <a:p>
            <a:endParaRPr/>
          </a:p>
        </p:txBody>
      </p:sp>
      <p:sp>
        <p:nvSpPr>
          <p:cNvPr id="13" name="Google Shape;13;p2"/>
          <p:cNvSpPr txBox="1">
            <a:spLocks noGrp="1"/>
          </p:cNvSpPr>
          <p:nvPr>
            <p:ph type="ctrTitle"/>
          </p:nvPr>
        </p:nvSpPr>
        <p:spPr>
          <a:xfrm>
            <a:off x="533025" y="814450"/>
            <a:ext cx="8737800" cy="10890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700"/>
              <a:buNone/>
              <a:defRPr sz="4700" b="1">
                <a:solidFill>
                  <a:schemeClr val="lt1"/>
                </a:solidFill>
              </a:defRPr>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a:endParaRPr/>
          </a:p>
        </p:txBody>
      </p:sp>
      <p:pic>
        <p:nvPicPr>
          <p:cNvPr id="14" name="Google Shape;14;p2"/>
          <p:cNvPicPr preferRelativeResize="0"/>
          <p:nvPr/>
        </p:nvPicPr>
        <p:blipFill>
          <a:blip r:embed="rId3">
            <a:alphaModFix/>
          </a:blip>
          <a:stretch>
            <a:fillRect/>
          </a:stretch>
        </p:blipFill>
        <p:spPr>
          <a:xfrm>
            <a:off x="129725" y="4509675"/>
            <a:ext cx="464123" cy="4641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5" name="Google Shape;55;p12"/>
          <p:cNvPicPr preferRelativeResize="0"/>
          <p:nvPr/>
        </p:nvPicPr>
        <p:blipFill rotWithShape="1">
          <a:blip r:embed="rId2">
            <a:alphaModFix/>
          </a:blip>
          <a:srcRect/>
          <a:stretch/>
        </p:blipFill>
        <p:spPr>
          <a:xfrm>
            <a:off x="-20713" y="-31837"/>
            <a:ext cx="9185423" cy="52071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3 1">
  <p:cSld name="CUSTOM_2_1">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8" name="Google Shape;58;p13"/>
          <p:cNvPicPr preferRelativeResize="0"/>
          <p:nvPr/>
        </p:nvPicPr>
        <p:blipFill rotWithShape="1">
          <a:blip r:embed="rId2">
            <a:alphaModFix/>
          </a:blip>
          <a:srcRect/>
          <a:stretch/>
        </p:blipFill>
        <p:spPr>
          <a:xfrm>
            <a:off x="-20713" y="-31837"/>
            <a:ext cx="9185423" cy="52071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3 1 1">
  <p:cSld name="CUSTOM_2_1_1">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1" name="Google Shape;61;p14"/>
          <p:cNvPicPr preferRelativeResize="0"/>
          <p:nvPr/>
        </p:nvPicPr>
        <p:blipFill rotWithShape="1">
          <a:blip r:embed="rId2">
            <a:alphaModFix/>
          </a:blip>
          <a:srcRect/>
          <a:stretch/>
        </p:blipFill>
        <p:spPr>
          <a:xfrm>
            <a:off x="-20713" y="-31837"/>
            <a:ext cx="9185423" cy="52071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3 1 1 1">
  <p:cSld name="CUSTOM_2_1_1_1">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4" name="Google Shape;64;p15"/>
          <p:cNvPicPr preferRelativeResize="0"/>
          <p:nvPr/>
        </p:nvPicPr>
        <p:blipFill rotWithShape="1">
          <a:blip r:embed="rId2">
            <a:alphaModFix/>
          </a:blip>
          <a:srcRect/>
          <a:stretch/>
        </p:blipFill>
        <p:spPr>
          <a:xfrm>
            <a:off x="-20713" y="-31837"/>
            <a:ext cx="9185423" cy="52071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pic>
        <p:nvPicPr>
          <p:cNvPr id="71" name="Google Shape;71;p17"/>
          <p:cNvPicPr preferRelativeResize="0"/>
          <p:nvPr/>
        </p:nvPicPr>
        <p:blipFill rotWithShape="1">
          <a:blip r:embed="rId2">
            <a:alphaModFix/>
          </a:blip>
          <a:srcRect l="1219" r="1219"/>
          <a:stretch/>
        </p:blipFill>
        <p:spPr>
          <a:xfrm>
            <a:off x="157975" y="4593800"/>
            <a:ext cx="399824" cy="399824"/>
          </a:xfrm>
          <a:prstGeom prst="rect">
            <a:avLst/>
          </a:prstGeom>
          <a:noFill/>
          <a:ln>
            <a:noFill/>
          </a:ln>
        </p:spPr>
      </p:pic>
      <p:pic>
        <p:nvPicPr>
          <p:cNvPr id="72" name="Google Shape;72;p17"/>
          <p:cNvPicPr preferRelativeResize="0"/>
          <p:nvPr/>
        </p:nvPicPr>
        <p:blipFill rotWithShape="1">
          <a:blip r:embed="rId3">
            <a:alphaModFix/>
          </a:blip>
          <a:srcRect l="119" r="119"/>
          <a:stretch/>
        </p:blipFill>
        <p:spPr>
          <a:xfrm>
            <a:off x="464425" y="4541550"/>
            <a:ext cx="503125" cy="5289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3"/>
        <p:cNvGrpSpPr/>
        <p:nvPr/>
      </p:nvGrpSpPr>
      <p:grpSpPr>
        <a:xfrm>
          <a:off x="0" y="0"/>
          <a:ext cx="0" cy="0"/>
          <a:chOff x="0" y="0"/>
          <a:chExt cx="0" cy="0"/>
        </a:xfrm>
      </p:grpSpPr>
      <p:sp>
        <p:nvSpPr>
          <p:cNvPr id="74" name="Google Shape;7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pic>
        <p:nvPicPr>
          <p:cNvPr id="75" name="Google Shape;75;p18"/>
          <p:cNvPicPr preferRelativeResize="0"/>
          <p:nvPr/>
        </p:nvPicPr>
        <p:blipFill rotWithShape="1">
          <a:blip r:embed="rId2">
            <a:alphaModFix/>
          </a:blip>
          <a:srcRect r="58972"/>
          <a:stretch/>
        </p:blipFill>
        <p:spPr>
          <a:xfrm>
            <a:off x="-20725" y="-31825"/>
            <a:ext cx="3768602" cy="5207149"/>
          </a:xfrm>
          <a:prstGeom prst="rect">
            <a:avLst/>
          </a:prstGeom>
          <a:noFill/>
          <a:ln>
            <a:noFill/>
          </a:ln>
        </p:spPr>
      </p:pic>
      <p:pic>
        <p:nvPicPr>
          <p:cNvPr id="76" name="Google Shape;76;p18"/>
          <p:cNvPicPr preferRelativeResize="0"/>
          <p:nvPr/>
        </p:nvPicPr>
        <p:blipFill>
          <a:blip r:embed="rId3">
            <a:alphaModFix/>
          </a:blip>
          <a:stretch>
            <a:fillRect/>
          </a:stretch>
        </p:blipFill>
        <p:spPr>
          <a:xfrm>
            <a:off x="211250" y="4663225"/>
            <a:ext cx="294543" cy="29454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2">
  <p:cSld name="BLANK_1_2">
    <p:spTree>
      <p:nvGrpSpPr>
        <p:cNvPr id="1" name="Shape 78"/>
        <p:cNvGrpSpPr/>
        <p:nvPr/>
      </p:nvGrpSpPr>
      <p:grpSpPr>
        <a:xfrm>
          <a:off x="0" y="0"/>
          <a:ext cx="0" cy="0"/>
          <a:chOff x="0" y="0"/>
          <a:chExt cx="0" cy="0"/>
        </a:xfrm>
      </p:grpSpPr>
      <p:pic>
        <p:nvPicPr>
          <p:cNvPr id="79" name="Google Shape;79;p19"/>
          <p:cNvPicPr preferRelativeResize="0"/>
          <p:nvPr/>
        </p:nvPicPr>
        <p:blipFill rotWithShape="1">
          <a:blip r:embed="rId2">
            <a:alphaModFix/>
          </a:blip>
          <a:srcRect r="58972"/>
          <a:stretch/>
        </p:blipFill>
        <p:spPr>
          <a:xfrm>
            <a:off x="-20727" y="-31825"/>
            <a:ext cx="3768602" cy="5207149"/>
          </a:xfrm>
          <a:prstGeom prst="rect">
            <a:avLst/>
          </a:prstGeom>
          <a:noFill/>
          <a:ln>
            <a:noFill/>
          </a:ln>
        </p:spPr>
      </p:pic>
      <p:sp>
        <p:nvSpPr>
          <p:cNvPr id="80" name="Google Shape;8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pic>
        <p:nvPicPr>
          <p:cNvPr id="81" name="Google Shape;81;p19"/>
          <p:cNvPicPr preferRelativeResize="0"/>
          <p:nvPr/>
        </p:nvPicPr>
        <p:blipFill>
          <a:blip r:embed="rId3">
            <a:alphaModFix/>
          </a:blip>
          <a:stretch>
            <a:fillRect/>
          </a:stretch>
        </p:blipFill>
        <p:spPr>
          <a:xfrm>
            <a:off x="211250" y="4663225"/>
            <a:ext cx="294543" cy="29454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2 2">
  <p:cSld name="BLANK_1_2_2">
    <p:spTree>
      <p:nvGrpSpPr>
        <p:cNvPr id="1" name="Shape 83"/>
        <p:cNvGrpSpPr/>
        <p:nvPr/>
      </p:nvGrpSpPr>
      <p:grpSpPr>
        <a:xfrm>
          <a:off x="0" y="0"/>
          <a:ext cx="0" cy="0"/>
          <a:chOff x="0" y="0"/>
          <a:chExt cx="0" cy="0"/>
        </a:xfrm>
      </p:grpSpPr>
      <p:pic>
        <p:nvPicPr>
          <p:cNvPr id="84" name="Google Shape;84;p20"/>
          <p:cNvPicPr preferRelativeResize="0"/>
          <p:nvPr/>
        </p:nvPicPr>
        <p:blipFill rotWithShape="1">
          <a:blip r:embed="rId2">
            <a:alphaModFix/>
          </a:blip>
          <a:srcRect r="58972"/>
          <a:stretch/>
        </p:blipFill>
        <p:spPr>
          <a:xfrm>
            <a:off x="-20725" y="2687875"/>
            <a:ext cx="9164723" cy="2487451"/>
          </a:xfrm>
          <a:prstGeom prst="rect">
            <a:avLst/>
          </a:prstGeom>
          <a:noFill/>
          <a:ln>
            <a:noFill/>
          </a:ln>
        </p:spPr>
      </p:pic>
      <p:sp>
        <p:nvSpPr>
          <p:cNvPr id="85" name="Google Shape;8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pic>
        <p:nvPicPr>
          <p:cNvPr id="86" name="Google Shape;86;p20"/>
          <p:cNvPicPr preferRelativeResize="0"/>
          <p:nvPr/>
        </p:nvPicPr>
        <p:blipFill>
          <a:blip r:embed="rId3">
            <a:alphaModFix/>
          </a:blip>
          <a:stretch>
            <a:fillRect/>
          </a:stretch>
        </p:blipFill>
        <p:spPr>
          <a:xfrm>
            <a:off x="211250" y="4663225"/>
            <a:ext cx="294543" cy="29454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1 2 1">
  <p:cSld name="BLANK_1_2_1">
    <p:spTree>
      <p:nvGrpSpPr>
        <p:cNvPr id="1" name="Shape 88"/>
        <p:cNvGrpSpPr/>
        <p:nvPr/>
      </p:nvGrpSpPr>
      <p:grpSpPr>
        <a:xfrm>
          <a:off x="0" y="0"/>
          <a:ext cx="0" cy="0"/>
          <a:chOff x="0" y="0"/>
          <a:chExt cx="0" cy="0"/>
        </a:xfrm>
      </p:grpSpPr>
      <p:sp>
        <p:nvSpPr>
          <p:cNvPr id="89" name="Google Shape;8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pic>
        <p:nvPicPr>
          <p:cNvPr id="90" name="Google Shape;90;p21"/>
          <p:cNvPicPr preferRelativeResize="0"/>
          <p:nvPr/>
        </p:nvPicPr>
        <p:blipFill rotWithShape="1">
          <a:blip r:embed="rId2">
            <a:alphaModFix/>
          </a:blip>
          <a:srcRect r="58972"/>
          <a:stretch/>
        </p:blipFill>
        <p:spPr>
          <a:xfrm>
            <a:off x="-19435" y="-31825"/>
            <a:ext cx="3768602" cy="5207149"/>
          </a:xfrm>
          <a:prstGeom prst="rect">
            <a:avLst/>
          </a:prstGeom>
          <a:noFill/>
          <a:ln>
            <a:noFill/>
          </a:ln>
        </p:spPr>
      </p:pic>
      <p:pic>
        <p:nvPicPr>
          <p:cNvPr id="91" name="Google Shape;91;p21"/>
          <p:cNvPicPr preferRelativeResize="0"/>
          <p:nvPr/>
        </p:nvPicPr>
        <p:blipFill>
          <a:blip r:embed="rId3">
            <a:alphaModFix/>
          </a:blip>
          <a:stretch>
            <a:fillRect/>
          </a:stretch>
        </p:blipFill>
        <p:spPr>
          <a:xfrm>
            <a:off x="211250" y="4663225"/>
            <a:ext cx="294543" cy="2945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pic>
        <p:nvPicPr>
          <p:cNvPr id="19" name="Google Shape;19;p3"/>
          <p:cNvPicPr preferRelativeResize="0"/>
          <p:nvPr/>
        </p:nvPicPr>
        <p:blipFill rotWithShape="1">
          <a:blip r:embed="rId2">
            <a:alphaModFix/>
          </a:blip>
          <a:srcRect l="1219" r="1219"/>
          <a:stretch/>
        </p:blipFill>
        <p:spPr>
          <a:xfrm>
            <a:off x="157975" y="4593800"/>
            <a:ext cx="399824" cy="3998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93"/>
        <p:cNvGrpSpPr/>
        <p:nvPr/>
      </p:nvGrpSpPr>
      <p:grpSpPr>
        <a:xfrm>
          <a:off x="0" y="0"/>
          <a:ext cx="0" cy="0"/>
          <a:chOff x="0" y="0"/>
          <a:chExt cx="0" cy="0"/>
        </a:xfrm>
      </p:grpSpPr>
      <p:sp>
        <p:nvSpPr>
          <p:cNvPr id="94" name="Google Shape;9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‹Nr.›</a:t>
            </a:fld>
            <a:endParaRPr/>
          </a:p>
        </p:txBody>
      </p:sp>
      <p:pic>
        <p:nvPicPr>
          <p:cNvPr id="95" name="Google Shape;95;p22"/>
          <p:cNvPicPr preferRelativeResize="0"/>
          <p:nvPr/>
        </p:nvPicPr>
        <p:blipFill rotWithShape="1">
          <a:blip r:embed="rId2">
            <a:alphaModFix/>
          </a:blip>
          <a:srcRect l="1219" r="1219"/>
          <a:stretch/>
        </p:blipFill>
        <p:spPr>
          <a:xfrm>
            <a:off x="157975" y="4593800"/>
            <a:ext cx="399824" cy="3998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97"/>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6"/>
            <a:ext cx="2926080" cy="207749"/>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4783456"/>
            <a:ext cx="2103120" cy="20774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1/9/2025</a:t>
            </a:fld>
            <a:endParaRPr lang="en-US"/>
          </a:p>
        </p:txBody>
      </p:sp>
      <p:sp>
        <p:nvSpPr>
          <p:cNvPr id="4" name="Holder 4"/>
          <p:cNvSpPr>
            <a:spLocks noGrp="1"/>
          </p:cNvSpPr>
          <p:nvPr>
            <p:ph type="sldNum" sz="quarter" idx="7"/>
          </p:nvPr>
        </p:nvSpPr>
        <p:spPr/>
        <p:txBody>
          <a:bodyPr lIns="0" tIns="0" rIns="0" bIns="0"/>
          <a:lstStyle>
            <a:lvl1pPr>
              <a:defRPr sz="409" b="0" i="1">
                <a:solidFill>
                  <a:srgbClr val="6D6E71"/>
                </a:solidFill>
                <a:latin typeface="Helvetica Neue"/>
                <a:cs typeface="Helvetica Neue"/>
              </a:defRPr>
            </a:lvl1pPr>
          </a:lstStyle>
          <a:p>
            <a:pPr marL="35069">
              <a:spcBef>
                <a:spcPts val="33"/>
              </a:spcBef>
            </a:pPr>
            <a:r>
              <a:rPr lang="en-US"/>
              <a:t>For Internal Use Only — Do Not Distribute // page</a:t>
            </a:r>
            <a:r>
              <a:rPr lang="en-US" spc="-44"/>
              <a:t> </a:t>
            </a:r>
            <a:fld id="{81D60167-4931-47E6-BA6A-407CBD079E47}" type="slidenum">
              <a:rPr lang="en-US" smtClean="0"/>
              <a:pPr marL="35069">
                <a:spcBef>
                  <a:spcPts val="33"/>
                </a:spcBef>
              </a:pPr>
              <a:t>‹Nr.›</a:t>
            </a:fld>
            <a:endParaRPr lang="en-US"/>
          </a:p>
        </p:txBody>
      </p:sp>
    </p:spTree>
    <p:extLst>
      <p:ext uri="{BB962C8B-B14F-4D97-AF65-F5344CB8AC3E}">
        <p14:creationId xmlns:p14="http://schemas.microsoft.com/office/powerpoint/2010/main" val="2099212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736461" y="853724"/>
            <a:ext cx="8099900" cy="189000"/>
          </a:xfrm>
        </p:spPr>
        <p:txBody>
          <a:bodyPr anchor="t"/>
          <a:lstStyle>
            <a:lvl1pPr marL="0" indent="0" algn="l">
              <a:buNone/>
              <a:defRPr sz="1350">
                <a:solidFill>
                  <a:schemeClr val="accent1"/>
                </a:solidFill>
              </a:defRPr>
            </a:lvl1pPr>
            <a:lvl2pPr marL="0" indent="0" algn="l">
              <a:buNone/>
              <a:defRPr sz="1350">
                <a:solidFill>
                  <a:schemeClr val="accent1"/>
                </a:solidFill>
              </a:defRPr>
            </a:lvl2pPr>
            <a:lvl3pPr marL="0" indent="0" algn="l">
              <a:buNone/>
              <a:defRPr sz="1350">
                <a:solidFill>
                  <a:schemeClr val="accent1"/>
                </a:solidFill>
              </a:defRPr>
            </a:lvl3pPr>
            <a:lvl4pPr marL="0" indent="0" algn="l">
              <a:buNone/>
              <a:defRPr sz="1350">
                <a:solidFill>
                  <a:schemeClr val="accent1"/>
                </a:solidFill>
              </a:defRPr>
            </a:lvl4pPr>
            <a:lvl5pPr marL="0" indent="0" algn="l">
              <a:buNone/>
              <a:defRPr sz="1350">
                <a:solidFill>
                  <a:schemeClr val="accent1"/>
                </a:solidFill>
              </a:defRPr>
            </a:lvl5pPr>
            <a:lvl6pPr marL="0" indent="0" algn="l">
              <a:buNone/>
              <a:defRPr sz="1350">
                <a:solidFill>
                  <a:schemeClr val="accent1"/>
                </a:solidFill>
              </a:defRPr>
            </a:lvl6pPr>
            <a:lvl7pPr marL="0" indent="0" algn="l">
              <a:buNone/>
              <a:defRPr sz="1350">
                <a:solidFill>
                  <a:schemeClr val="accent1"/>
                </a:solidFill>
              </a:defRPr>
            </a:lvl7pPr>
            <a:lvl8pPr marL="0" indent="0" algn="l">
              <a:buNone/>
              <a:defRPr sz="1350">
                <a:solidFill>
                  <a:schemeClr val="accent1"/>
                </a:solidFill>
              </a:defRPr>
            </a:lvl8pPr>
            <a:lvl9pPr marL="0" indent="0" algn="l">
              <a:buNone/>
              <a:defRPr sz="1350">
                <a:solidFill>
                  <a:schemeClr val="accent1"/>
                </a:solidFill>
              </a:defRPr>
            </a:lvl9pPr>
          </a:lstStyle>
          <a:p>
            <a:pPr lvl="0"/>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BCB01EA-FABC-4887-BD11-749A3ECEC914}" type="datetime1">
              <a:rPr lang="en-US" smtClean="0"/>
              <a:t>1/9/2025</a:t>
            </a:fld>
            <a:endParaRPr lang="en-US" dirty="0"/>
          </a:p>
        </p:txBody>
      </p:sp>
      <p:sp>
        <p:nvSpPr>
          <p:cNvPr id="5" name="Footer Placeholder 4"/>
          <p:cNvSpPr>
            <a:spLocks noGrp="1"/>
          </p:cNvSpPr>
          <p:nvPr>
            <p:ph type="ftr" sz="quarter" idx="11"/>
          </p:nvPr>
        </p:nvSpPr>
        <p:spPr bwMode="gray"/>
        <p:txBody>
          <a:bodyPr/>
          <a:lstStyle/>
          <a:p>
            <a:r>
              <a:rPr lang="en-US"/>
              <a:t>/// Bayer Template /// 2024</a:t>
            </a:r>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47097" y="462866"/>
            <a:ext cx="299739" cy="299700"/>
          </a:xfrm>
          <a:prstGeom prst="rect">
            <a:avLst/>
          </a:prstGeom>
          <a:noFill/>
          <a:extLst>
            <a:ext uri="{909E8E84-426E-40DD-AFC4-6F175D3DCCD1}">
              <a14:hiddenFill xmlns:a14="http://schemas.microsoft.com/office/drawing/2010/main">
                <a:solidFill>
                  <a:srgbClr val="FFFFFF"/>
                </a:solidFill>
              </a14:hiddenFill>
            </a:ext>
          </a:extLst>
        </p:spPr>
      </p:pic>
      <p:sp>
        <p:nvSpPr>
          <p:cNvPr id="9" name="Logoschutz" hidden="1"/>
          <p:cNvSpPr/>
          <p:nvPr userDrawn="1">
            <p:custDataLst>
              <p:tags r:id="rId1"/>
            </p:custDataLst>
          </p:nvPr>
        </p:nvSpPr>
        <p:spPr bwMode="gray">
          <a:xfrm>
            <a:off x="64513" y="381992"/>
            <a:ext cx="459060" cy="459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75" dirty="0">
                <a:solidFill>
                  <a:schemeClr val="tx1"/>
                </a:solidFill>
              </a:rPr>
              <a:t>Logo</a:t>
            </a:r>
          </a:p>
          <a:p>
            <a:pPr algn="ctr"/>
            <a:r>
              <a:rPr lang="de-DE" sz="675" dirty="0">
                <a:solidFill>
                  <a:schemeClr val="tx1"/>
                </a:solidFill>
              </a:rPr>
              <a:t>Schutz</a:t>
            </a:r>
          </a:p>
        </p:txBody>
      </p:sp>
      <p:sp>
        <p:nvSpPr>
          <p:cNvPr id="3" name="Title 1">
            <a:extLst>
              <a:ext uri="{FF2B5EF4-FFF2-40B4-BE49-F238E27FC236}">
                <a16:creationId xmlns:a16="http://schemas.microsoft.com/office/drawing/2014/main" id="{3EDA4978-1698-4FB2-D0F5-033EB2166892}"/>
              </a:ext>
            </a:extLst>
          </p:cNvPr>
          <p:cNvSpPr>
            <a:spLocks noGrp="1"/>
          </p:cNvSpPr>
          <p:nvPr>
            <p:ph type="title" hasCustomPrompt="1"/>
          </p:nvPr>
        </p:nvSpPr>
        <p:spPr bwMode="gray">
          <a:xfrm>
            <a:off x="736462" y="99051"/>
            <a:ext cx="8099899" cy="685403"/>
          </a:xfrm>
        </p:spPr>
        <p:txBody>
          <a:bodyPr>
            <a:normAutofit/>
          </a:bodyPr>
          <a:lstStyle>
            <a:lvl1pPr>
              <a:lnSpc>
                <a:spcPct val="90000"/>
              </a:lnSpc>
              <a:defRPr b="1"/>
            </a:lvl1pPr>
          </a:lstStyle>
          <a:p>
            <a:r>
              <a:rPr lang="de-DE" dirty="0"/>
              <a:t>Titelmasterformat durch Klicken bearbeiten</a:t>
            </a:r>
            <a:endParaRPr lang="en-US" dirty="0"/>
          </a:p>
        </p:txBody>
      </p:sp>
      <p:pic>
        <p:nvPicPr>
          <p:cNvPr id="2" name="Picture 1">
            <a:extLst>
              <a:ext uri="{FF2B5EF4-FFF2-40B4-BE49-F238E27FC236}">
                <a16:creationId xmlns:a16="http://schemas.microsoft.com/office/drawing/2014/main" id="{75E7729F-1BA3-C16C-A6DD-CC23E2B9E073}"/>
              </a:ext>
            </a:extLst>
          </p:cNvPr>
          <p:cNvPicPr>
            <a:picLocks noChangeAspect="1"/>
          </p:cNvPicPr>
          <p:nvPr userDrawn="1"/>
        </p:nvPicPr>
        <p:blipFill>
          <a:blip r:embed="rId4"/>
          <a:stretch>
            <a:fillRect/>
          </a:stretch>
        </p:blipFill>
        <p:spPr>
          <a:xfrm>
            <a:off x="7301112" y="122438"/>
            <a:ext cx="1685020" cy="105300"/>
          </a:xfrm>
          <a:prstGeom prst="rect">
            <a:avLst/>
          </a:prstGeom>
        </p:spPr>
      </p:pic>
    </p:spTree>
    <p:extLst>
      <p:ext uri="{BB962C8B-B14F-4D97-AF65-F5344CB8AC3E}">
        <p14:creationId xmlns:p14="http://schemas.microsoft.com/office/powerpoint/2010/main" val="98718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 name="Google Shape;3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pic>
        <p:nvPicPr>
          <p:cNvPr id="49" name="Google Shape;49;p10"/>
          <p:cNvPicPr preferRelativeResize="0"/>
          <p:nvPr/>
        </p:nvPicPr>
        <p:blipFill>
          <a:blip r:embed="rId2">
            <a:alphaModFix/>
          </a:blip>
          <a:stretch>
            <a:fillRect/>
          </a:stretch>
        </p:blipFill>
        <p:spPr>
          <a:xfrm>
            <a:off x="-20713" y="-31837"/>
            <a:ext cx="9185423" cy="52071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2">
  <p:cSld name="CUSTOM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2" name="Google Shape;52;p11"/>
          <p:cNvPicPr preferRelativeResize="0"/>
          <p:nvPr/>
        </p:nvPicPr>
        <p:blipFill rotWithShape="1">
          <a:blip r:embed="rId2">
            <a:alphaModFix/>
          </a:blip>
          <a:srcRect/>
          <a:stretch/>
        </p:blipFill>
        <p:spPr>
          <a:xfrm>
            <a:off x="-20713" y="-31837"/>
            <a:ext cx="9185423" cy="52071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
        <p:nvSpPr>
          <p:cNvPr id="3" name="TextBox 2">
            <a:extLst>
              <a:ext uri="{FF2B5EF4-FFF2-40B4-BE49-F238E27FC236}">
                <a16:creationId xmlns:a16="http://schemas.microsoft.com/office/drawing/2014/main" id="{23D247CA-A221-42B4-7E4B-CD499C9E1219}"/>
              </a:ext>
            </a:extLst>
          </p:cNvPr>
          <p:cNvSpPr txBox="1"/>
          <p:nvPr>
            <p:extLst>
              <p:ext uri="{1162E1C5-73C7-4A58-AE30-91384D911F3F}">
                <p184:classification xmlns:p184="http://schemas.microsoft.com/office/powerpoint/2018/4/main" val="ftr"/>
              </p:ext>
            </p:extLst>
          </p:nvPr>
        </p:nvSpPr>
        <p:spPr>
          <a:xfrm>
            <a:off x="7710488" y="4744720"/>
            <a:ext cx="1433512" cy="335280"/>
          </a:xfrm>
          <a:prstGeom prst="rect">
            <a:avLst/>
          </a:prstGeom>
        </p:spPr>
        <p:txBody>
          <a:bodyPr horzOverflow="overflow" lIns="0" tIns="0" rIns="0" bIns="0">
            <a:spAutoFit/>
          </a:bodyPr>
          <a:lstStyle/>
          <a:p>
            <a:pPr algn="l"/>
            <a:r>
              <a:rPr lang="en-US" sz="2200">
                <a:solidFill>
                  <a:srgbClr val="FF8939"/>
                </a:solidFill>
                <a:latin typeface="Calibri" panose="020F0502020204030204" pitchFamily="34" charset="0"/>
                <a:cs typeface="Calibri" panose="020F0502020204030204" pitchFamily="34" charset="0"/>
              </a:rPr>
              <a:t>RESTRICTED</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1" r:id="rId22"/>
    <p:sldLayoutId id="214748367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linkedin.com/feed/update/urn:li:activity:7185327169961619457/" TargetMode="External"/><Relationship Id="rId7" Type="http://schemas.openxmlformats.org/officeDocument/2006/relationships/hyperlink" Target="https://www.linkedin.com/feed/update/urn:li:activity:7079710844527202304/" TargetMode="External"/><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hyperlink" Target="https://www.linkedin.com/feed/update/urn:li:activity:7143887937825308672/" TargetMode="Externa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hyperlink" Target="https://www.linkedin.com/posts/bayer_sustainability-healthforall-hungerfornone-activity-7183139552755167233-UIUx/?utm_source=share&amp;utm_medium=member_desktop" TargetMode="External"/><Relationship Id="rId3" Type="http://schemas.openxmlformats.org/officeDocument/2006/relationships/image" Target="../media/image41.png"/><Relationship Id="rId7" Type="http://schemas.openxmlformats.org/officeDocument/2006/relationships/hyperlink" Target="https://www.linkedin.com/posts/bayer_bayer-addresses-needs-of-prostate-cancer-activity-7180538924438577152-QnWv/"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hyperlink" Target="https://www.linkedin.com/posts/bayer_parkinsons-disease-animation-video-activity-7184221986615640068-gpMT/?utm_source=share&amp;utm_medium=member_desktop" TargetMode="External"/><Relationship Id="rId11" Type="http://schemas.openxmlformats.org/officeDocument/2006/relationships/image" Target="../media/image43.png"/><Relationship Id="rId5" Type="http://schemas.openxmlformats.org/officeDocument/2006/relationships/hyperlink" Target="https://www.linkedin.com/posts/bayer_healthforall-hungerfornone-genderequality-activity-7193626653468577794-ph_0/?utm_source=share&amp;utm_medium=member_desktop" TargetMode="External"/><Relationship Id="rId10" Type="http://schemas.openxmlformats.org/officeDocument/2006/relationships/hyperlink" Target="https://www.linkedin.com/posts/bayer_direct-seeded-rice-activity-7119715364170596353-Te_e/" TargetMode="External"/><Relationship Id="rId4" Type="http://schemas.openxmlformats.org/officeDocument/2006/relationships/image" Target="../media/image42.png"/><Relationship Id="rId9" Type="http://schemas.openxmlformats.org/officeDocument/2006/relationships/hyperlink" Target="https://www.linkedin.com/posts/bayer_menosciencenotsilence-womenshealth-menopauseawareness-activity-7178448142332297216-mMV8/?utm_source=share&amp;utm_medium=member_desktop/posts/bayer_menosciencenotsilence-womenshealth-menopauseawareness-activity-7178448142332297216-mMV8?utm_source=share&amp;utm_medium=member_desktop"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13.png"/><Relationship Id="rId7" Type="http://schemas.openxmlformats.org/officeDocument/2006/relationships/slide" Target="slide26.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slide" Target="slide13.xml"/><Relationship Id="rId5" Type="http://schemas.openxmlformats.org/officeDocument/2006/relationships/slide" Target="slide10.xml"/><Relationship Id="rId4" Type="http://schemas.openxmlformats.org/officeDocument/2006/relationships/slide" Target="slide3.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8" Type="http://schemas.openxmlformats.org/officeDocument/2006/relationships/hyperlink" Target="https://bayergroup.sharepoint.com/sites/Bayer2022DigitalWorkstream/Shared%20Documents/Forms/AllItems.aspx?csf=1&amp;web=1&amp;e=Mc6JIA&amp;cid=ec72b18d%2D7fdb%2D4d70%2Db295%2D3eaddba0dab8&amp;RootFolder=%2Fsites%2FBayer2022DigitalWorkstream%2FShared%20Documents%2FSWS2%2F11%20%2D%20Social%20Media%20Trainings%20%26%20Workshops%2FUpskilling%20and%20Socialization%20Projects%202023%2FChannel%20Feature%20Updates&amp;FolderCTID=0x0120001A20039BD1433044A9BC3E6F2D55AC7B" TargetMode="External"/><Relationship Id="rId3" Type="http://schemas.openxmlformats.org/officeDocument/2006/relationships/hyperlink" Target="https://docs.google.com/spreadsheets/d/1Yz6EIIhxqlEBs9p5mY6d_8EycNjSjeMmSXFfFZ77Frc/edit#gid=0" TargetMode="External"/><Relationship Id="rId7" Type="http://schemas.openxmlformats.org/officeDocument/2006/relationships/hyperlink" Target="https://bayergroup.sharepoint.com/:f:/r/sites/FutureKPReporting-InsightsxChAmp/Shared%20Documents/General/03_Final%20Report/2023/Q3_2023?csf=1&amp;web=1&amp;e=MZgXqz" TargetMode="External"/><Relationship Id="rId12" Type="http://schemas.openxmlformats.org/officeDocument/2006/relationships/hyperlink" Target="https://bayergroup.sharepoint.com/:p:/r/sites/Bayer2022DigitalWorkstream/Shared%20Documents/SWS2/05%20-%20Social%20Platform%20Strategies%20%26%20POVs/00%20-%20%20General%20Social%20Strategy%20%26%20POV%20(All%20Channels)/Vertical%20Video%20Format%20POV/Vertical%20Video%20Format%20POV.pptx?d=wfed1263a5a5e4744b9b2cef6cdde21c5&amp;csf=1&amp;web=1&amp;e=77gIpH"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bayergroup.sharepoint.com/:f:/r/sites/FutureKPReporting-InsightsxChAmp/Shared%20Documents/General/03_Final%20Report/2023/H1_2023?csf=1&amp;web=1&amp;e=znTvo7" TargetMode="External"/><Relationship Id="rId11" Type="http://schemas.openxmlformats.org/officeDocument/2006/relationships/hyperlink" Target="https://bayergroup.sharepoint.com/:p:/r/sites/Bayer2022DigitalWorkstream/Shared%20Documents/SWS2/05%20-%20Social%20Platform%20Strategies%20%26%20POVs/Instagram/InstagramReelsResearchStrategy_02012022.pptx?d=we46cf5840974411c80e3a4718744f6e1&amp;csf=1&amp;web=1&amp;e=KRsnEh" TargetMode="External"/><Relationship Id="rId5" Type="http://schemas.openxmlformats.org/officeDocument/2006/relationships/hyperlink" Target="https://www.bayer.com/en/strategy/strategy" TargetMode="External"/><Relationship Id="rId10" Type="http://schemas.openxmlformats.org/officeDocument/2006/relationships/hyperlink" Target="https://blog.hubspot.com/blog/tabid/6307/bid/14624/7-ways-to-integrate-search-engine-and-social-media-marketing.aspx" TargetMode="External"/><Relationship Id="rId4" Type="http://schemas.openxmlformats.org/officeDocument/2006/relationships/hyperlink" Target="https://bayergroup.sharepoint.com/:p:/r/sites/Bayer2022DigitalWorkstream/Shared%20Documents/SWS2/12-%20Social%20Channel%20Analysis/Social%20Landscape%20Analysis%202023/Bayer_Global_Community_Analysis_Q12023.pptx?d=w05004db086a4458fb7805646fa69d93f&amp;csf=1&amp;web=1&amp;e=L4Gc1f" TargetMode="External"/><Relationship Id="rId9" Type="http://schemas.openxmlformats.org/officeDocument/2006/relationships/hyperlink" Target="https://bayergroup.sharepoint.com/:f:/r/sites/Bayer2022DigitalWorkstream/Shared%20Documents/SWS2/05%20-%20Social%20Platform%20Strategies%20%26%20POVs/00%20-%20%20General%20Social%20Strategy%20%26%20POV%20(All%20Channels)/Hashtag%20Strategy?csf=1&amp;web=1&amp;e=qAj3B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hyperlink" Target="https://bayergroup.sharepoint.com/:p:/r/sites/Bayer2022DigitalWorkstream/Shared%20Documents/SWS2/05%20-%20Social%20Platform%20Strategies%20%26%20POVs/LinkedIn/06022021_IntegratedLinkedInStrategyDeck.pptx?d=wbf4b61dabdf8449a9e145e324769dc57&amp;csf=1&amp;web=1&amp;e=mTVbc4" TargetMode="External"/><Relationship Id="rId4" Type="http://schemas.openxmlformats.org/officeDocument/2006/relationships/hyperlink" Target="mailto:social.media@bayer.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2.png"/><Relationship Id="rId11" Type="http://schemas.openxmlformats.org/officeDocument/2006/relationships/image" Target="../media/image14.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4"/>
          <p:cNvSpPr txBox="1"/>
          <p:nvPr/>
        </p:nvSpPr>
        <p:spPr>
          <a:xfrm>
            <a:off x="965425" y="1556475"/>
            <a:ext cx="7017300" cy="1716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5800" b="1">
                <a:solidFill>
                  <a:schemeClr val="lt1"/>
                </a:solidFill>
              </a:rPr>
              <a:t>Quick Analysis </a:t>
            </a:r>
            <a:endParaRPr sz="5800" b="1">
              <a:solidFill>
                <a:schemeClr val="lt1"/>
              </a:solidFill>
            </a:endParaRPr>
          </a:p>
          <a:p>
            <a:pPr marL="0" lvl="0" indent="0" algn="l" rtl="0">
              <a:lnSpc>
                <a:spcPct val="90000"/>
              </a:lnSpc>
              <a:spcBef>
                <a:spcPts val="0"/>
              </a:spcBef>
              <a:spcAft>
                <a:spcPts val="0"/>
              </a:spcAft>
              <a:buNone/>
            </a:pPr>
            <a:r>
              <a:rPr lang="en" sz="5800" b="1">
                <a:solidFill>
                  <a:schemeClr val="lt1"/>
                </a:solidFill>
              </a:rPr>
              <a:t>of LinkedIn</a:t>
            </a:r>
            <a:endParaRPr sz="5900">
              <a:solidFill>
                <a:srgbClr val="595959"/>
              </a:solidFill>
            </a:endParaRPr>
          </a:p>
        </p:txBody>
      </p:sp>
      <p:sp>
        <p:nvSpPr>
          <p:cNvPr id="103" name="Google Shape;103;p24"/>
          <p:cNvSpPr txBox="1"/>
          <p:nvPr/>
        </p:nvSpPr>
        <p:spPr>
          <a:xfrm>
            <a:off x="965425" y="1284675"/>
            <a:ext cx="3249000" cy="271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300">
                <a:solidFill>
                  <a:schemeClr val="lt1"/>
                </a:solidFill>
              </a:rPr>
              <a:t>Bayer Global Channels and Content </a:t>
            </a:r>
            <a:endParaRPr sz="1600" b="1">
              <a:solidFill>
                <a:srgbClr val="595959"/>
              </a:solidFill>
            </a:endParaRPr>
          </a:p>
        </p:txBody>
      </p:sp>
      <p:sp>
        <p:nvSpPr>
          <p:cNvPr id="104" name="Google Shape;104;p24"/>
          <p:cNvSpPr txBox="1"/>
          <p:nvPr/>
        </p:nvSpPr>
        <p:spPr>
          <a:xfrm>
            <a:off x="1019275" y="4509675"/>
            <a:ext cx="5670600" cy="38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rPr>
              <a:t>July 2024</a:t>
            </a:r>
            <a:endParaRPr sz="1200">
              <a:solidFill>
                <a:srgbClr val="FFFFFF"/>
              </a:solidFill>
            </a:endParaRPr>
          </a:p>
        </p:txBody>
      </p:sp>
      <p:sp>
        <p:nvSpPr>
          <p:cNvPr id="105" name="Google Shape;105;p24"/>
          <p:cNvSpPr txBox="1"/>
          <p:nvPr/>
        </p:nvSpPr>
        <p:spPr>
          <a:xfrm>
            <a:off x="3266250" y="4509675"/>
            <a:ext cx="5670600" cy="380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FFFFFF"/>
                </a:solidFill>
              </a:rPr>
              <a:t>Data Date Range: Jan 1, 2023 - March 31, 2024</a:t>
            </a:r>
            <a:endParaRPr sz="12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9"/>
          <p:cNvSpPr txBox="1"/>
          <p:nvPr/>
        </p:nvSpPr>
        <p:spPr>
          <a:xfrm>
            <a:off x="943600" y="1937200"/>
            <a:ext cx="56316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a:solidFill>
                  <a:schemeClr val="lt1"/>
                </a:solidFill>
              </a:rPr>
              <a:t>A Quick Follower &amp; LinkedIn Analysis </a:t>
            </a:r>
            <a:endParaRPr sz="1300" b="1">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p:nvPr/>
        </p:nvSpPr>
        <p:spPr>
          <a:xfrm>
            <a:off x="496900" y="568424"/>
            <a:ext cx="2599200" cy="388525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600" b="1">
                <a:solidFill>
                  <a:schemeClr val="lt1"/>
                </a:solidFill>
              </a:rPr>
              <a:t>OUR FOLLOWERS</a:t>
            </a:r>
            <a:endParaRPr sz="1600" b="1">
              <a:solidFill>
                <a:schemeClr val="lt1"/>
              </a:solidFill>
            </a:endParaRPr>
          </a:p>
          <a:p>
            <a:pPr marL="0" lvl="0" indent="0" algn="l" rtl="0">
              <a:lnSpc>
                <a:spcPct val="90000"/>
              </a:lnSpc>
              <a:spcBef>
                <a:spcPts val="500"/>
              </a:spcBef>
              <a:spcAft>
                <a:spcPts val="0"/>
              </a:spcAft>
              <a:buNone/>
            </a:pPr>
            <a:r>
              <a:rPr lang="en" sz="1300" b="1" i="1">
                <a:solidFill>
                  <a:schemeClr val="lt1"/>
                </a:solidFill>
              </a:rPr>
              <a:t>At a Glance</a:t>
            </a:r>
            <a:endParaRPr sz="1300" b="1" i="1">
              <a:solidFill>
                <a:schemeClr val="lt1"/>
              </a:solidFill>
            </a:endParaRPr>
          </a:p>
          <a:p>
            <a:pPr marL="0" lvl="0" indent="0" algn="l" rtl="0">
              <a:lnSpc>
                <a:spcPct val="90000"/>
              </a:lnSpc>
              <a:spcBef>
                <a:spcPts val="0"/>
              </a:spcBef>
              <a:spcAft>
                <a:spcPts val="0"/>
              </a:spcAft>
              <a:buNone/>
            </a:pPr>
            <a:endParaRPr sz="1600" b="1">
              <a:solidFill>
                <a:schemeClr val="lt1"/>
              </a:solidFill>
            </a:endParaRPr>
          </a:p>
          <a:p>
            <a:pPr marL="342900" lvl="0" indent="-304800" algn="l" rtl="0">
              <a:lnSpc>
                <a:spcPct val="100000"/>
              </a:lnSpc>
              <a:spcBef>
                <a:spcPts val="0"/>
              </a:spcBef>
              <a:spcAft>
                <a:spcPts val="0"/>
              </a:spcAft>
              <a:buClr>
                <a:schemeClr val="lt1"/>
              </a:buClr>
              <a:buSzPts val="1200"/>
              <a:buChar char="●"/>
            </a:pPr>
            <a:r>
              <a:rPr lang="en" sz="1200">
                <a:solidFill>
                  <a:schemeClr val="lt1"/>
                </a:solidFill>
              </a:rPr>
              <a:t>LinkedIn remains Bayer's </a:t>
            </a:r>
            <a:br>
              <a:rPr lang="en" sz="1200">
                <a:solidFill>
                  <a:schemeClr val="lt1"/>
                </a:solidFill>
              </a:rPr>
            </a:br>
            <a:r>
              <a:rPr lang="en" sz="1200">
                <a:solidFill>
                  <a:schemeClr val="lt1"/>
                </a:solidFill>
              </a:rPr>
              <a:t>most followed platform with almost 5.5 million followers.</a:t>
            </a:r>
            <a:br>
              <a:rPr lang="en" sz="1200">
                <a:solidFill>
                  <a:schemeClr val="lt1"/>
                </a:solidFill>
              </a:rPr>
            </a:br>
            <a:endParaRPr sz="1200">
              <a:solidFill>
                <a:schemeClr val="lt1"/>
              </a:solidFill>
            </a:endParaRPr>
          </a:p>
          <a:p>
            <a:pPr marL="342900" lvl="0" indent="-304800" algn="l" rtl="0">
              <a:lnSpc>
                <a:spcPct val="100000"/>
              </a:lnSpc>
              <a:spcBef>
                <a:spcPts val="0"/>
              </a:spcBef>
              <a:spcAft>
                <a:spcPts val="0"/>
              </a:spcAft>
              <a:buClr>
                <a:schemeClr val="lt1"/>
              </a:buClr>
              <a:buSzPts val="1200"/>
              <a:buChar char="●"/>
            </a:pPr>
            <a:r>
              <a:rPr lang="en" sz="1200">
                <a:solidFill>
                  <a:schemeClr val="lt1"/>
                </a:solidFill>
              </a:rPr>
              <a:t>Majority of our followers are professionals from </a:t>
            </a:r>
            <a:br>
              <a:rPr lang="en" sz="1200">
                <a:solidFill>
                  <a:schemeClr val="lt1"/>
                </a:solidFill>
              </a:rPr>
            </a:br>
            <a:r>
              <a:rPr lang="en" sz="1200">
                <a:solidFill>
                  <a:schemeClr val="lt1"/>
                </a:solidFill>
              </a:rPr>
              <a:t>the pharmaceutical/medial, IT and higher education sectors.</a:t>
            </a:r>
            <a:br>
              <a:rPr lang="en" sz="1200">
                <a:solidFill>
                  <a:schemeClr val="lt1"/>
                </a:solidFill>
              </a:rPr>
            </a:br>
            <a:endParaRPr sz="1200">
              <a:solidFill>
                <a:schemeClr val="lt1"/>
              </a:solidFill>
            </a:endParaRPr>
          </a:p>
          <a:p>
            <a:pPr marL="342900" lvl="0" indent="-304800" algn="l" rtl="0">
              <a:lnSpc>
                <a:spcPct val="100000"/>
              </a:lnSpc>
              <a:spcBef>
                <a:spcPts val="0"/>
              </a:spcBef>
              <a:spcAft>
                <a:spcPts val="0"/>
              </a:spcAft>
              <a:buClr>
                <a:schemeClr val="lt1"/>
              </a:buClr>
              <a:buSzPts val="1200"/>
              <a:buChar char="●"/>
            </a:pPr>
            <a:r>
              <a:rPr lang="en" sz="1200">
                <a:solidFill>
                  <a:schemeClr val="lt1"/>
                </a:solidFill>
              </a:rPr>
              <a:t>More of our followers fall into the Entry (1.8M) and Senior (1.6M) career levels.</a:t>
            </a:r>
            <a:br>
              <a:rPr lang="en" sz="1200">
                <a:solidFill>
                  <a:schemeClr val="lt1"/>
                </a:solidFill>
              </a:rPr>
            </a:br>
            <a:endParaRPr sz="1200">
              <a:solidFill>
                <a:schemeClr val="lt1"/>
              </a:solidFill>
            </a:endParaRPr>
          </a:p>
          <a:p>
            <a:pPr marL="342900" lvl="0" indent="-304800" algn="l" rtl="0">
              <a:lnSpc>
                <a:spcPct val="100000"/>
              </a:lnSpc>
              <a:spcBef>
                <a:spcPts val="0"/>
              </a:spcBef>
              <a:spcAft>
                <a:spcPts val="0"/>
              </a:spcAft>
              <a:buClr>
                <a:schemeClr val="lt1"/>
              </a:buClr>
              <a:buSzPts val="1200"/>
              <a:buChar char="●"/>
            </a:pPr>
            <a:r>
              <a:rPr lang="en" sz="1200">
                <a:solidFill>
                  <a:schemeClr val="lt1"/>
                </a:solidFill>
              </a:rPr>
              <a:t>Brazil, Argentina, USA, and India are the top follower countries.</a:t>
            </a:r>
            <a:endParaRPr sz="1200">
              <a:solidFill>
                <a:schemeClr val="lt1"/>
              </a:solidFill>
            </a:endParaRPr>
          </a:p>
          <a:p>
            <a:pPr marL="0" lvl="0" indent="0" algn="l" rtl="0">
              <a:lnSpc>
                <a:spcPct val="90000"/>
              </a:lnSpc>
              <a:spcBef>
                <a:spcPts val="0"/>
              </a:spcBef>
              <a:spcAft>
                <a:spcPts val="0"/>
              </a:spcAft>
              <a:buNone/>
            </a:pPr>
            <a:endParaRPr sz="1300">
              <a:solidFill>
                <a:schemeClr val="lt1"/>
              </a:solidFill>
            </a:endParaRPr>
          </a:p>
        </p:txBody>
      </p:sp>
      <p:pic>
        <p:nvPicPr>
          <p:cNvPr id="166" name="Google Shape;166;p30"/>
          <p:cNvPicPr preferRelativeResize="0"/>
          <p:nvPr/>
        </p:nvPicPr>
        <p:blipFill>
          <a:blip r:embed="rId3">
            <a:alphaModFix/>
          </a:blip>
          <a:stretch>
            <a:fillRect/>
          </a:stretch>
        </p:blipFill>
        <p:spPr>
          <a:xfrm>
            <a:off x="3925210" y="1578471"/>
            <a:ext cx="2387576" cy="1590154"/>
          </a:xfrm>
          <a:prstGeom prst="rect">
            <a:avLst/>
          </a:prstGeom>
          <a:noFill/>
          <a:ln>
            <a:noFill/>
          </a:ln>
        </p:spPr>
      </p:pic>
      <p:pic>
        <p:nvPicPr>
          <p:cNvPr id="167" name="Google Shape;167;p30"/>
          <p:cNvPicPr preferRelativeResize="0"/>
          <p:nvPr/>
        </p:nvPicPr>
        <p:blipFill rotWithShape="1">
          <a:blip r:embed="rId4">
            <a:alphaModFix/>
          </a:blip>
          <a:srcRect t="1152" b="1152"/>
          <a:stretch/>
        </p:blipFill>
        <p:spPr>
          <a:xfrm>
            <a:off x="6548681" y="1042475"/>
            <a:ext cx="2441994" cy="1590150"/>
          </a:xfrm>
          <a:prstGeom prst="rect">
            <a:avLst/>
          </a:prstGeom>
          <a:noFill/>
          <a:ln>
            <a:noFill/>
          </a:ln>
        </p:spPr>
      </p:pic>
      <p:pic>
        <p:nvPicPr>
          <p:cNvPr id="168" name="Google Shape;168;p30"/>
          <p:cNvPicPr preferRelativeResize="0"/>
          <p:nvPr/>
        </p:nvPicPr>
        <p:blipFill>
          <a:blip r:embed="rId5">
            <a:alphaModFix/>
          </a:blip>
          <a:stretch>
            <a:fillRect/>
          </a:stretch>
        </p:blipFill>
        <p:spPr>
          <a:xfrm>
            <a:off x="3898000" y="3517117"/>
            <a:ext cx="2441983" cy="1626383"/>
          </a:xfrm>
          <a:prstGeom prst="rect">
            <a:avLst/>
          </a:prstGeom>
          <a:noFill/>
          <a:ln>
            <a:noFill/>
          </a:ln>
        </p:spPr>
      </p:pic>
      <p:pic>
        <p:nvPicPr>
          <p:cNvPr id="169" name="Google Shape;169;p30"/>
          <p:cNvPicPr preferRelativeResize="0"/>
          <p:nvPr/>
        </p:nvPicPr>
        <p:blipFill rotWithShape="1">
          <a:blip r:embed="rId6">
            <a:alphaModFix/>
          </a:blip>
          <a:srcRect t="27855" b="9278"/>
          <a:stretch/>
        </p:blipFill>
        <p:spPr>
          <a:xfrm>
            <a:off x="6548682" y="-210875"/>
            <a:ext cx="2441983" cy="1022466"/>
          </a:xfrm>
          <a:prstGeom prst="rect">
            <a:avLst/>
          </a:prstGeom>
          <a:noFill/>
          <a:ln>
            <a:noFill/>
          </a:ln>
        </p:spPr>
      </p:pic>
      <p:pic>
        <p:nvPicPr>
          <p:cNvPr id="170" name="Google Shape;170;p30"/>
          <p:cNvPicPr preferRelativeResize="0"/>
          <p:nvPr/>
        </p:nvPicPr>
        <p:blipFill>
          <a:blip r:embed="rId7">
            <a:alphaModFix/>
          </a:blip>
          <a:stretch>
            <a:fillRect/>
          </a:stretch>
        </p:blipFill>
        <p:spPr>
          <a:xfrm>
            <a:off x="6548681" y="2863532"/>
            <a:ext cx="2441993" cy="1590152"/>
          </a:xfrm>
          <a:prstGeom prst="rect">
            <a:avLst/>
          </a:prstGeom>
          <a:noFill/>
          <a:ln>
            <a:noFill/>
          </a:ln>
        </p:spPr>
      </p:pic>
      <p:pic>
        <p:nvPicPr>
          <p:cNvPr id="171" name="Google Shape;171;p30"/>
          <p:cNvPicPr preferRelativeResize="0"/>
          <p:nvPr/>
        </p:nvPicPr>
        <p:blipFill rotWithShape="1">
          <a:blip r:embed="rId8">
            <a:alphaModFix/>
          </a:blip>
          <a:srcRect t="1152" b="1152"/>
          <a:stretch/>
        </p:blipFill>
        <p:spPr>
          <a:xfrm>
            <a:off x="3925223" y="-324721"/>
            <a:ext cx="2387553" cy="15547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txBox="1"/>
          <p:nvPr/>
        </p:nvSpPr>
        <p:spPr>
          <a:xfrm>
            <a:off x="516000" y="410100"/>
            <a:ext cx="83493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66B512"/>
                </a:solidFill>
              </a:rPr>
              <a:t>Continue to focus Globally &amp; Locally</a:t>
            </a:r>
            <a:endParaRPr sz="2000" b="1">
              <a:solidFill>
                <a:srgbClr val="66B512"/>
              </a:solidFill>
            </a:endParaRPr>
          </a:p>
        </p:txBody>
      </p:sp>
      <p:pic>
        <p:nvPicPr>
          <p:cNvPr id="177" name="Google Shape;177;p31" title="Chart"/>
          <p:cNvPicPr preferRelativeResize="0"/>
          <p:nvPr/>
        </p:nvPicPr>
        <p:blipFill>
          <a:blip r:embed="rId3">
            <a:alphaModFix/>
          </a:blip>
          <a:stretch>
            <a:fillRect/>
          </a:stretch>
        </p:blipFill>
        <p:spPr>
          <a:xfrm>
            <a:off x="4870908" y="947150"/>
            <a:ext cx="3943416" cy="2438331"/>
          </a:xfrm>
          <a:prstGeom prst="rect">
            <a:avLst/>
          </a:prstGeom>
          <a:noFill/>
          <a:ln>
            <a:noFill/>
          </a:ln>
        </p:spPr>
      </p:pic>
      <p:sp>
        <p:nvSpPr>
          <p:cNvPr id="178" name="Google Shape;178;p31"/>
          <p:cNvSpPr txBox="1"/>
          <p:nvPr/>
        </p:nvSpPr>
        <p:spPr>
          <a:xfrm>
            <a:off x="548850" y="172125"/>
            <a:ext cx="55602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tx1">
                    <a:lumMod val="65000"/>
                    <a:lumOff val="35000"/>
                  </a:schemeClr>
                </a:solidFill>
              </a:rPr>
              <a:t>GEOGRAPHICAL</a:t>
            </a:r>
            <a:r>
              <a:rPr lang="en" sz="1200">
                <a:solidFill>
                  <a:schemeClr val="tx1">
                    <a:lumMod val="65000"/>
                    <a:lumOff val="35000"/>
                  </a:schemeClr>
                </a:solidFill>
              </a:rPr>
              <a:t> BREAKDOWN</a:t>
            </a:r>
            <a:endParaRPr sz="1200">
              <a:solidFill>
                <a:schemeClr val="tx1">
                  <a:lumMod val="65000"/>
                  <a:lumOff val="35000"/>
                </a:schemeClr>
              </a:solidFill>
            </a:endParaRPr>
          </a:p>
        </p:txBody>
      </p:sp>
      <p:sp>
        <p:nvSpPr>
          <p:cNvPr id="179" name="Google Shape;179;p31"/>
          <p:cNvSpPr txBox="1"/>
          <p:nvPr/>
        </p:nvSpPr>
        <p:spPr>
          <a:xfrm>
            <a:off x="765479" y="3894895"/>
            <a:ext cx="3469800" cy="8771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dirty="0">
                <a:solidFill>
                  <a:schemeClr val="dk1"/>
                </a:solidFill>
              </a:rPr>
              <a:t>Brazil, USA and India remain our top 4 follower countries on LinkedIn: </a:t>
            </a:r>
            <a:r>
              <a:rPr lang="en" sz="900" dirty="0">
                <a:solidFill>
                  <a:schemeClr val="dk1"/>
                </a:solidFill>
              </a:rPr>
              <a:t>Bayer's strategy can benefit from tailoring content to the cultural and health interests of its top follower countries: Brazil, the United States and India, Mexico and Turkey. </a:t>
            </a:r>
            <a:endParaRPr sz="900" dirty="0">
              <a:solidFill>
                <a:schemeClr val="dk1"/>
              </a:solidFill>
            </a:endParaRPr>
          </a:p>
          <a:p>
            <a:pPr marL="0" lvl="0" indent="0" algn="l" rtl="0">
              <a:spcBef>
                <a:spcPts val="0"/>
              </a:spcBef>
              <a:spcAft>
                <a:spcPts val="0"/>
              </a:spcAft>
              <a:buNone/>
            </a:pPr>
            <a:endParaRPr sz="900" dirty="0">
              <a:solidFill>
                <a:schemeClr val="dk1"/>
              </a:solidFill>
            </a:endParaRPr>
          </a:p>
        </p:txBody>
      </p:sp>
      <p:sp>
        <p:nvSpPr>
          <p:cNvPr id="180" name="Google Shape;180;p31"/>
          <p:cNvSpPr txBox="1"/>
          <p:nvPr/>
        </p:nvSpPr>
        <p:spPr>
          <a:xfrm>
            <a:off x="4817925" y="3264256"/>
            <a:ext cx="3903300" cy="307746"/>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 sz="800" b="1">
                <a:solidFill>
                  <a:schemeClr val="dk1"/>
                </a:solidFill>
              </a:rPr>
              <a:t>Note: </a:t>
            </a:r>
            <a:r>
              <a:rPr lang="en" sz="800">
                <a:solidFill>
                  <a:schemeClr val="dk1"/>
                </a:solidFill>
              </a:rPr>
              <a:t>Only 47% of followers list a country</a:t>
            </a:r>
            <a:endParaRPr sz="800">
              <a:solidFill>
                <a:schemeClr val="dk1"/>
              </a:solidFill>
            </a:endParaRPr>
          </a:p>
        </p:txBody>
      </p:sp>
      <p:grpSp>
        <p:nvGrpSpPr>
          <p:cNvPr id="181" name="Google Shape;181;p31"/>
          <p:cNvGrpSpPr/>
          <p:nvPr/>
        </p:nvGrpSpPr>
        <p:grpSpPr>
          <a:xfrm>
            <a:off x="12" y="1228100"/>
            <a:ext cx="4376225" cy="2100326"/>
            <a:chOff x="43802" y="1193400"/>
            <a:chExt cx="4231508" cy="2045108"/>
          </a:xfrm>
        </p:grpSpPr>
        <p:pic>
          <p:nvPicPr>
            <p:cNvPr id="182" name="Google Shape;182;p31" title="Chart"/>
            <p:cNvPicPr preferRelativeResize="0"/>
            <p:nvPr/>
          </p:nvPicPr>
          <p:blipFill rotWithShape="1">
            <a:blip r:embed="rId4">
              <a:alphaModFix/>
            </a:blip>
            <a:srcRect t="25810" r="4933"/>
            <a:stretch/>
          </p:blipFill>
          <p:spPr>
            <a:xfrm>
              <a:off x="43802" y="1193400"/>
              <a:ext cx="4231508" cy="2045108"/>
            </a:xfrm>
            <a:prstGeom prst="rect">
              <a:avLst/>
            </a:prstGeom>
            <a:noFill/>
            <a:ln>
              <a:noFill/>
            </a:ln>
          </p:spPr>
        </p:pic>
        <p:sp>
          <p:nvSpPr>
            <p:cNvPr id="183" name="Google Shape;183;p31"/>
            <p:cNvSpPr/>
            <p:nvPr/>
          </p:nvSpPr>
          <p:spPr>
            <a:xfrm>
              <a:off x="1686025" y="2693275"/>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31"/>
            <p:cNvSpPr/>
            <p:nvPr/>
          </p:nvSpPr>
          <p:spPr>
            <a:xfrm>
              <a:off x="1514575" y="2864725"/>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 name="Google Shape;185;p31"/>
            <p:cNvSpPr/>
            <p:nvPr/>
          </p:nvSpPr>
          <p:spPr>
            <a:xfrm>
              <a:off x="1051025" y="2172013"/>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31"/>
            <p:cNvSpPr/>
            <p:nvPr/>
          </p:nvSpPr>
          <p:spPr>
            <a:xfrm>
              <a:off x="2568675" y="1861425"/>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31"/>
            <p:cNvSpPr/>
            <p:nvPr/>
          </p:nvSpPr>
          <p:spPr>
            <a:xfrm>
              <a:off x="1778125" y="2605375"/>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 name="Google Shape;188;p31"/>
            <p:cNvSpPr/>
            <p:nvPr/>
          </p:nvSpPr>
          <p:spPr>
            <a:xfrm>
              <a:off x="1365375" y="2351375"/>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31"/>
            <p:cNvSpPr/>
            <p:nvPr/>
          </p:nvSpPr>
          <p:spPr>
            <a:xfrm>
              <a:off x="1314575" y="1949325"/>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31"/>
            <p:cNvSpPr/>
            <p:nvPr/>
          </p:nvSpPr>
          <p:spPr>
            <a:xfrm>
              <a:off x="1365375" y="1861425"/>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 name="Google Shape;191;p31"/>
            <p:cNvSpPr/>
            <p:nvPr/>
          </p:nvSpPr>
          <p:spPr>
            <a:xfrm>
              <a:off x="1686025" y="2567275"/>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 name="Google Shape;192;p31"/>
            <p:cNvSpPr/>
            <p:nvPr/>
          </p:nvSpPr>
          <p:spPr>
            <a:xfrm>
              <a:off x="3092575" y="2172025"/>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31"/>
            <p:cNvSpPr/>
            <p:nvPr/>
          </p:nvSpPr>
          <p:spPr>
            <a:xfrm>
              <a:off x="2165475" y="1861425"/>
              <a:ext cx="92100" cy="879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94" name="Google Shape;194;p31"/>
          <p:cNvSpPr txBox="1"/>
          <p:nvPr/>
        </p:nvSpPr>
        <p:spPr>
          <a:xfrm>
            <a:off x="4572000" y="3866936"/>
            <a:ext cx="457200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900" b="1">
                <a:solidFill>
                  <a:schemeClr val="dk1"/>
                </a:solidFill>
              </a:rPr>
              <a:t>Top 10 cities are: </a:t>
            </a:r>
            <a:r>
              <a:rPr lang="en" sz="900">
                <a:solidFill>
                  <a:schemeClr val="dk1"/>
                </a:solidFill>
              </a:rPr>
              <a:t>1. Greater Sao Paulo Area, Brazil 2. Greater Buenos Aires, Argentina 3. Mexico City, Mexico 4. Greater Istanbul, Turkiye, 5. Greater Rio de Janeiro, Brazil 6. Bogota, Colombia 7. D.C. Metropolitan Area, US 7. New York City Metropolitan Area, US 8. Greater Campinas, Brazil 9. Mumbai Metropolitan Region, India 10. Greater Madrid Metropolitan Area, Spain</a:t>
            </a:r>
            <a:endParaRPr sz="900">
              <a:solidFill>
                <a:schemeClr val="dk1"/>
              </a:solidFill>
            </a:endParaRPr>
          </a:p>
          <a:p>
            <a:pPr marL="0" lvl="0" indent="0" algn="l" rtl="0">
              <a:spcBef>
                <a:spcPts val="0"/>
              </a:spcBef>
              <a:spcAft>
                <a:spcPts val="0"/>
              </a:spcAft>
              <a:buNone/>
            </a:pPr>
            <a:endParaRPr sz="900">
              <a:solidFill>
                <a:schemeClr val="dk1"/>
              </a:solidFill>
            </a:endParaRPr>
          </a:p>
        </p:txBody>
      </p:sp>
      <p:sp>
        <p:nvSpPr>
          <p:cNvPr id="2" name="Google Shape;165;p30">
            <a:extLst>
              <a:ext uri="{FF2B5EF4-FFF2-40B4-BE49-F238E27FC236}">
                <a16:creationId xmlns:a16="http://schemas.microsoft.com/office/drawing/2014/main" id="{B2708FCA-0D4A-806B-7D56-7C5DAE12BB25}"/>
              </a:ext>
            </a:extLst>
          </p:cNvPr>
          <p:cNvSpPr txBox="1"/>
          <p:nvPr/>
        </p:nvSpPr>
        <p:spPr>
          <a:xfrm>
            <a:off x="765479" y="4751275"/>
            <a:ext cx="6712453" cy="307746"/>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800" b="1" i="1">
                <a:solidFill>
                  <a:schemeClr val="dk1"/>
                </a:solidFill>
              </a:rPr>
              <a:t>Note: The LinkedIn follower data excludes users who list a city but not their country.</a:t>
            </a:r>
            <a:endParaRPr sz="800" i="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4"/>
          <p:cNvSpPr txBox="1"/>
          <p:nvPr/>
        </p:nvSpPr>
        <p:spPr>
          <a:xfrm>
            <a:off x="943600" y="1937200"/>
            <a:ext cx="5631600" cy="14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dirty="0">
                <a:solidFill>
                  <a:schemeClr val="lt1"/>
                </a:solidFill>
              </a:rPr>
              <a:t>Top Performers &amp; Key Takeaways</a:t>
            </a:r>
            <a:endParaRPr sz="1300" b="1" dirty="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6"/>
          <p:cNvSpPr txBox="1"/>
          <p:nvPr/>
        </p:nvSpPr>
        <p:spPr>
          <a:xfrm>
            <a:off x="3025550" y="3645575"/>
            <a:ext cx="1679400" cy="66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2"/>
                </a:solidFill>
              </a:rPr>
              <a:t>Bayer 04</a:t>
            </a:r>
            <a:endParaRPr sz="800" b="1">
              <a:solidFill>
                <a:schemeClr val="dk2"/>
              </a:solidFill>
            </a:endParaRPr>
          </a:p>
          <a:p>
            <a:pPr marL="0" lvl="0" indent="0" algn="l" rtl="0">
              <a:spcBef>
                <a:spcPts val="0"/>
              </a:spcBef>
              <a:spcAft>
                <a:spcPts val="0"/>
              </a:spcAft>
              <a:buNone/>
            </a:pPr>
            <a:r>
              <a:rPr lang="en" sz="800">
                <a:solidFill>
                  <a:schemeClr val="dk2"/>
                </a:solidFill>
              </a:rPr>
              <a:t>Engagements: 6,465</a:t>
            </a:r>
            <a:endParaRPr sz="800">
              <a:solidFill>
                <a:schemeClr val="dk2"/>
              </a:solidFill>
            </a:endParaRPr>
          </a:p>
          <a:p>
            <a:pPr marL="0" lvl="0" indent="0" algn="l" rtl="0">
              <a:spcBef>
                <a:spcPts val="0"/>
              </a:spcBef>
              <a:spcAft>
                <a:spcPts val="0"/>
              </a:spcAft>
              <a:buNone/>
            </a:pPr>
            <a:r>
              <a:rPr lang="en" sz="800" b="1">
                <a:solidFill>
                  <a:srgbClr val="66B512"/>
                </a:solidFill>
              </a:rPr>
              <a:t>ER: 1.73%</a:t>
            </a:r>
            <a:endParaRPr sz="800" b="1">
              <a:solidFill>
                <a:srgbClr val="66B512"/>
              </a:solidFill>
            </a:endParaRPr>
          </a:p>
          <a:p>
            <a:pPr marL="0" lvl="0" indent="0" algn="l" rtl="0">
              <a:spcBef>
                <a:spcPts val="0"/>
              </a:spcBef>
              <a:spcAft>
                <a:spcPts val="0"/>
              </a:spcAft>
              <a:buNone/>
            </a:pPr>
            <a:r>
              <a:rPr lang="en" sz="800">
                <a:solidFill>
                  <a:schemeClr val="dk2"/>
                </a:solidFill>
              </a:rPr>
              <a:t>ER Benchmark: 0.62%</a:t>
            </a:r>
            <a:endParaRPr sz="800">
              <a:solidFill>
                <a:schemeClr val="dk2"/>
              </a:solidFill>
            </a:endParaRPr>
          </a:p>
          <a:p>
            <a:pPr marL="0" lvl="0" indent="0" algn="l" rtl="0">
              <a:spcBef>
                <a:spcPts val="0"/>
              </a:spcBef>
              <a:spcAft>
                <a:spcPts val="0"/>
              </a:spcAft>
              <a:buNone/>
            </a:pPr>
            <a:endParaRPr sz="800">
              <a:solidFill>
                <a:schemeClr val="dk2"/>
              </a:solidFill>
            </a:endParaRPr>
          </a:p>
          <a:p>
            <a:pPr marL="0" lvl="0" indent="0" algn="l" rtl="0">
              <a:spcBef>
                <a:spcPts val="0"/>
              </a:spcBef>
              <a:spcAft>
                <a:spcPts val="0"/>
              </a:spcAft>
              <a:buNone/>
            </a:pPr>
            <a:r>
              <a:rPr lang="en" sz="800">
                <a:solidFill>
                  <a:schemeClr val="tx1"/>
                </a:solidFill>
              </a:rPr>
              <a:t>Vertical video, simplicity</a:t>
            </a:r>
            <a:endParaRPr sz="800">
              <a:solidFill>
                <a:schemeClr val="tx1"/>
              </a:solidFill>
            </a:endParaRPr>
          </a:p>
          <a:p>
            <a:pPr marL="0" lvl="0" indent="0" algn="l" rtl="0">
              <a:spcBef>
                <a:spcPts val="0"/>
              </a:spcBef>
              <a:spcAft>
                <a:spcPts val="0"/>
              </a:spcAft>
              <a:buNone/>
            </a:pPr>
            <a:r>
              <a:rPr lang="en" sz="800">
                <a:solidFill>
                  <a:schemeClr val="tx1"/>
                </a:solidFill>
              </a:rPr>
              <a:t>Sports topics perform very well but should be treated as an exception since this is </a:t>
            </a:r>
            <a:r>
              <a:rPr lang="en" sz="800" b="1">
                <a:solidFill>
                  <a:schemeClr val="tx1"/>
                </a:solidFill>
              </a:rPr>
              <a:t>not our business focus</a:t>
            </a:r>
            <a:endParaRPr sz="800" b="1">
              <a:solidFill>
                <a:schemeClr val="tx1"/>
              </a:solidFill>
            </a:endParaRPr>
          </a:p>
        </p:txBody>
      </p:sp>
      <p:pic>
        <p:nvPicPr>
          <p:cNvPr id="234" name="Google Shape;234;p36">
            <a:hlinkClick r:id="rId3"/>
          </p:cNvPr>
          <p:cNvPicPr preferRelativeResize="0"/>
          <p:nvPr/>
        </p:nvPicPr>
        <p:blipFill>
          <a:blip r:embed="rId4">
            <a:alphaModFix/>
          </a:blip>
          <a:stretch>
            <a:fillRect/>
          </a:stretch>
        </p:blipFill>
        <p:spPr>
          <a:xfrm>
            <a:off x="2941175" y="872350"/>
            <a:ext cx="1414275" cy="2773226"/>
          </a:xfrm>
          <a:prstGeom prst="rect">
            <a:avLst/>
          </a:prstGeom>
          <a:noFill/>
          <a:ln>
            <a:noFill/>
          </a:ln>
        </p:spPr>
      </p:pic>
      <p:pic>
        <p:nvPicPr>
          <p:cNvPr id="235" name="Google Shape;235;p36">
            <a:hlinkClick r:id="rId5"/>
          </p:cNvPr>
          <p:cNvPicPr preferRelativeResize="0"/>
          <p:nvPr/>
        </p:nvPicPr>
        <p:blipFill>
          <a:blip r:embed="rId6">
            <a:alphaModFix/>
          </a:blip>
          <a:stretch>
            <a:fillRect/>
          </a:stretch>
        </p:blipFill>
        <p:spPr>
          <a:xfrm>
            <a:off x="5010400" y="872350"/>
            <a:ext cx="1414275" cy="2430898"/>
          </a:xfrm>
          <a:prstGeom prst="rect">
            <a:avLst/>
          </a:prstGeom>
          <a:noFill/>
          <a:ln>
            <a:noFill/>
          </a:ln>
        </p:spPr>
      </p:pic>
      <p:sp>
        <p:nvSpPr>
          <p:cNvPr id="236" name="Google Shape;236;p36"/>
          <p:cNvSpPr txBox="1"/>
          <p:nvPr/>
        </p:nvSpPr>
        <p:spPr>
          <a:xfrm>
            <a:off x="4877838" y="3398275"/>
            <a:ext cx="1679400" cy="49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2"/>
                </a:solidFill>
              </a:rPr>
              <a:t>Happy Holidays</a:t>
            </a:r>
            <a:endParaRPr sz="800" b="1">
              <a:solidFill>
                <a:schemeClr val="dk2"/>
              </a:solidFill>
            </a:endParaRPr>
          </a:p>
          <a:p>
            <a:pPr marL="0" lvl="0" indent="0" algn="l" rtl="0">
              <a:spcBef>
                <a:spcPts val="0"/>
              </a:spcBef>
              <a:spcAft>
                <a:spcPts val="0"/>
              </a:spcAft>
              <a:buNone/>
            </a:pPr>
            <a:r>
              <a:rPr lang="en" sz="800">
                <a:solidFill>
                  <a:schemeClr val="dk2"/>
                </a:solidFill>
              </a:rPr>
              <a:t>Engagements: 5,516</a:t>
            </a:r>
            <a:endParaRPr sz="800">
              <a:solidFill>
                <a:schemeClr val="dk2"/>
              </a:solidFill>
            </a:endParaRPr>
          </a:p>
          <a:p>
            <a:pPr marL="0" lvl="0" indent="0" algn="l" rtl="0">
              <a:spcBef>
                <a:spcPts val="0"/>
              </a:spcBef>
              <a:spcAft>
                <a:spcPts val="0"/>
              </a:spcAft>
              <a:buNone/>
            </a:pPr>
            <a:r>
              <a:rPr lang="en" sz="800" b="1">
                <a:solidFill>
                  <a:srgbClr val="66B512"/>
                </a:solidFill>
              </a:rPr>
              <a:t>ER: 2.06%</a:t>
            </a:r>
            <a:endParaRPr sz="800" b="1">
              <a:solidFill>
                <a:srgbClr val="66B512"/>
              </a:solidFill>
            </a:endParaRPr>
          </a:p>
          <a:p>
            <a:pPr marL="0" lvl="0" indent="0" algn="l" rtl="0">
              <a:spcBef>
                <a:spcPts val="0"/>
              </a:spcBef>
              <a:spcAft>
                <a:spcPts val="0"/>
              </a:spcAft>
              <a:buNone/>
            </a:pPr>
            <a:r>
              <a:rPr lang="en" sz="800">
                <a:solidFill>
                  <a:schemeClr val="dk2"/>
                </a:solidFill>
              </a:rPr>
              <a:t>ER Benchmark: 0.62%</a:t>
            </a:r>
            <a:endParaRPr sz="800">
              <a:solidFill>
                <a:schemeClr val="dk2"/>
              </a:solidFill>
            </a:endParaRPr>
          </a:p>
          <a:p>
            <a:pPr marL="0" lvl="0" indent="0" algn="l" rtl="0">
              <a:spcBef>
                <a:spcPts val="0"/>
              </a:spcBef>
              <a:spcAft>
                <a:spcPts val="0"/>
              </a:spcAft>
              <a:buNone/>
            </a:pPr>
            <a:endParaRPr sz="800">
              <a:solidFill>
                <a:schemeClr val="dk2"/>
              </a:solidFill>
            </a:endParaRPr>
          </a:p>
          <a:p>
            <a:pPr marL="0" lvl="0" indent="0" algn="l" rtl="0">
              <a:spcBef>
                <a:spcPts val="0"/>
              </a:spcBef>
              <a:spcAft>
                <a:spcPts val="0"/>
              </a:spcAft>
              <a:buNone/>
            </a:pPr>
            <a:r>
              <a:rPr lang="en" sz="800">
                <a:solidFill>
                  <a:schemeClr val="tx1"/>
                </a:solidFill>
              </a:rPr>
              <a:t>Vertical video, simplicity</a:t>
            </a:r>
            <a:endParaRPr sz="800">
              <a:solidFill>
                <a:schemeClr val="tx1"/>
              </a:solidFill>
            </a:endParaRPr>
          </a:p>
          <a:p>
            <a:pPr marL="0" lvl="0" indent="0" algn="l" rtl="0">
              <a:spcBef>
                <a:spcPts val="0"/>
              </a:spcBef>
              <a:spcAft>
                <a:spcPts val="0"/>
              </a:spcAft>
              <a:buNone/>
            </a:pPr>
            <a:endParaRPr sz="800">
              <a:solidFill>
                <a:schemeClr val="tx1"/>
              </a:solidFill>
            </a:endParaRPr>
          </a:p>
          <a:p>
            <a:pPr marL="0" lvl="0" indent="0" algn="l" rtl="0">
              <a:spcBef>
                <a:spcPts val="0"/>
              </a:spcBef>
              <a:spcAft>
                <a:spcPts val="0"/>
              </a:spcAft>
              <a:buClr>
                <a:schemeClr val="dk1"/>
              </a:buClr>
              <a:buSzPts val="1100"/>
              <a:buFont typeface="Arial"/>
              <a:buNone/>
            </a:pPr>
            <a:r>
              <a:rPr lang="en" sz="800">
                <a:solidFill>
                  <a:schemeClr val="tx1"/>
                </a:solidFill>
              </a:rPr>
              <a:t>Holiday cheer, nod to the brand – </a:t>
            </a:r>
            <a:r>
              <a:rPr lang="en" sz="800" b="1">
                <a:solidFill>
                  <a:schemeClr val="tx1"/>
                </a:solidFill>
              </a:rPr>
              <a:t>can be used very rarely</a:t>
            </a:r>
            <a:r>
              <a:rPr lang="en" sz="800">
                <a:solidFill>
                  <a:schemeClr val="tx1"/>
                </a:solidFill>
              </a:rPr>
              <a:t>, may be limited to 1-2 times a year</a:t>
            </a:r>
            <a:endParaRPr sz="800">
              <a:solidFill>
                <a:schemeClr val="tx1"/>
              </a:solidFill>
            </a:endParaRPr>
          </a:p>
          <a:p>
            <a:pPr marL="0" lvl="0" indent="0" algn="l" rtl="0">
              <a:spcBef>
                <a:spcPts val="0"/>
              </a:spcBef>
              <a:spcAft>
                <a:spcPts val="0"/>
              </a:spcAft>
              <a:buNone/>
            </a:pPr>
            <a:endParaRPr sz="800">
              <a:solidFill>
                <a:schemeClr val="dk2"/>
              </a:solidFill>
            </a:endParaRPr>
          </a:p>
        </p:txBody>
      </p:sp>
      <p:pic>
        <p:nvPicPr>
          <p:cNvPr id="237" name="Google Shape;237;p36">
            <a:hlinkClick r:id="rId7"/>
          </p:cNvPr>
          <p:cNvPicPr preferRelativeResize="0"/>
          <p:nvPr/>
        </p:nvPicPr>
        <p:blipFill>
          <a:blip r:embed="rId8">
            <a:alphaModFix/>
          </a:blip>
          <a:stretch>
            <a:fillRect/>
          </a:stretch>
        </p:blipFill>
        <p:spPr>
          <a:xfrm>
            <a:off x="7079625" y="920774"/>
            <a:ext cx="1414275" cy="2334054"/>
          </a:xfrm>
          <a:prstGeom prst="rect">
            <a:avLst/>
          </a:prstGeom>
          <a:noFill/>
          <a:ln>
            <a:noFill/>
          </a:ln>
        </p:spPr>
      </p:pic>
      <p:sp>
        <p:nvSpPr>
          <p:cNvPr id="238" name="Google Shape;238;p36"/>
          <p:cNvSpPr txBox="1"/>
          <p:nvPr/>
        </p:nvSpPr>
        <p:spPr>
          <a:xfrm>
            <a:off x="6971775" y="3303248"/>
            <a:ext cx="1842711" cy="16438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2"/>
                </a:solidFill>
              </a:rPr>
              <a:t>Bayer &amp; BlueRock Therapeutics</a:t>
            </a:r>
            <a:endParaRPr sz="800" b="1">
              <a:solidFill>
                <a:schemeClr val="dk2"/>
              </a:solidFill>
            </a:endParaRPr>
          </a:p>
          <a:p>
            <a:pPr marL="0" lvl="0" indent="0" algn="l" rtl="0">
              <a:spcBef>
                <a:spcPts val="0"/>
              </a:spcBef>
              <a:spcAft>
                <a:spcPts val="0"/>
              </a:spcAft>
              <a:buNone/>
            </a:pPr>
            <a:r>
              <a:rPr lang="en" sz="800">
                <a:solidFill>
                  <a:schemeClr val="dk2"/>
                </a:solidFill>
              </a:rPr>
              <a:t>Engagements: 5,342 </a:t>
            </a:r>
            <a:endParaRPr sz="800">
              <a:solidFill>
                <a:schemeClr val="dk2"/>
              </a:solidFill>
            </a:endParaRPr>
          </a:p>
          <a:p>
            <a:pPr marL="0" lvl="0" indent="0" algn="l" rtl="0">
              <a:spcBef>
                <a:spcPts val="0"/>
              </a:spcBef>
              <a:spcAft>
                <a:spcPts val="0"/>
              </a:spcAft>
              <a:buNone/>
            </a:pPr>
            <a:r>
              <a:rPr lang="en" sz="800" b="1">
                <a:solidFill>
                  <a:srgbClr val="66B512"/>
                </a:solidFill>
              </a:rPr>
              <a:t>ER: 1.4%</a:t>
            </a:r>
            <a:endParaRPr sz="800" b="1">
              <a:solidFill>
                <a:srgbClr val="66B512"/>
              </a:solidFill>
            </a:endParaRPr>
          </a:p>
          <a:p>
            <a:pPr marL="0" lvl="0" indent="0" algn="l" rtl="0">
              <a:spcBef>
                <a:spcPts val="0"/>
              </a:spcBef>
              <a:spcAft>
                <a:spcPts val="0"/>
              </a:spcAft>
              <a:buNone/>
            </a:pPr>
            <a:r>
              <a:rPr lang="en" sz="800">
                <a:solidFill>
                  <a:schemeClr val="dk2"/>
                </a:solidFill>
              </a:rPr>
              <a:t>ER Benchmark: 0.62%</a:t>
            </a:r>
            <a:endParaRPr sz="800">
              <a:solidFill>
                <a:schemeClr val="dk2"/>
              </a:solidFill>
            </a:endParaRPr>
          </a:p>
          <a:p>
            <a:pPr marL="0" lvl="0" indent="0" algn="l" rtl="0">
              <a:spcBef>
                <a:spcPts val="0"/>
              </a:spcBef>
              <a:spcAft>
                <a:spcPts val="0"/>
              </a:spcAft>
              <a:buNone/>
            </a:pPr>
            <a:endParaRPr sz="800">
              <a:solidFill>
                <a:schemeClr val="dk2"/>
              </a:solidFill>
            </a:endParaRPr>
          </a:p>
          <a:p>
            <a:pPr marL="0" lvl="0" indent="0" algn="l" rtl="0">
              <a:spcBef>
                <a:spcPts val="0"/>
              </a:spcBef>
              <a:spcAft>
                <a:spcPts val="0"/>
              </a:spcAft>
              <a:buNone/>
            </a:pPr>
            <a:r>
              <a:rPr lang="en" sz="800">
                <a:solidFill>
                  <a:schemeClr val="tx1"/>
                </a:solidFill>
              </a:rPr>
              <a:t>Breaking news combined with topic of Parkinson's performs well due to the nature of the disease and Bayer’s work towards curing symptoms. Overall, innovation content does well on platform and it’s a </a:t>
            </a:r>
            <a:r>
              <a:rPr lang="en" sz="800" b="1">
                <a:solidFill>
                  <a:schemeClr val="tx1"/>
                </a:solidFill>
              </a:rPr>
              <a:t>given that relevant news should be shared </a:t>
            </a:r>
            <a:endParaRPr sz="800" b="1">
              <a:solidFill>
                <a:schemeClr val="tx1"/>
              </a:solidFill>
            </a:endParaRPr>
          </a:p>
          <a:p>
            <a:pPr marL="0" lvl="0" indent="0" algn="l" rtl="0">
              <a:spcBef>
                <a:spcPts val="0"/>
              </a:spcBef>
              <a:spcAft>
                <a:spcPts val="0"/>
              </a:spcAft>
              <a:buClr>
                <a:schemeClr val="dk1"/>
              </a:buClr>
              <a:buSzPts val="1100"/>
              <a:buFont typeface="Arial"/>
              <a:buNone/>
            </a:pPr>
            <a:endParaRPr sz="800">
              <a:solidFill>
                <a:schemeClr val="dk2"/>
              </a:solidFill>
            </a:endParaRPr>
          </a:p>
          <a:p>
            <a:pPr marL="0" lvl="0" indent="0" algn="l" rtl="0">
              <a:spcBef>
                <a:spcPts val="0"/>
              </a:spcBef>
              <a:spcAft>
                <a:spcPts val="0"/>
              </a:spcAft>
              <a:buNone/>
            </a:pPr>
            <a:endParaRPr sz="800">
              <a:solidFill>
                <a:schemeClr val="dk2"/>
              </a:solidFill>
            </a:endParaRPr>
          </a:p>
        </p:txBody>
      </p:sp>
      <p:sp>
        <p:nvSpPr>
          <p:cNvPr id="239" name="Google Shape;239;p36"/>
          <p:cNvSpPr txBox="1"/>
          <p:nvPr/>
        </p:nvSpPr>
        <p:spPr>
          <a:xfrm>
            <a:off x="548850" y="675950"/>
            <a:ext cx="2066700" cy="415495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lnSpc>
                <a:spcPct val="100000"/>
              </a:lnSpc>
              <a:spcBef>
                <a:spcPts val="0"/>
              </a:spcBef>
              <a:spcAft>
                <a:spcPts val="0"/>
              </a:spcAft>
              <a:buNone/>
            </a:pPr>
            <a:r>
              <a:rPr lang="en" sz="2400" b="1">
                <a:solidFill>
                  <a:srgbClr val="007BB5"/>
                </a:solidFill>
                <a:latin typeface="Helvetica Neue"/>
                <a:ea typeface="Helvetica Neue"/>
                <a:cs typeface="Helvetica Neue"/>
                <a:sym typeface="Helvetica Neue"/>
              </a:rPr>
              <a:t>Diving Into the Data:</a:t>
            </a:r>
            <a:endParaRPr sz="2400" b="1">
              <a:solidFill>
                <a:srgbClr val="007BB5"/>
              </a:solidFill>
              <a:latin typeface="Helvetica Neue"/>
              <a:ea typeface="Helvetica Neue"/>
              <a:cs typeface="Helvetica Neue"/>
              <a:sym typeface="Helvetica Neue"/>
            </a:endParaRPr>
          </a:p>
          <a:p>
            <a:pPr marL="0" lvl="0" indent="0" algn="l" rtl="0">
              <a:lnSpc>
                <a:spcPct val="115000"/>
              </a:lnSpc>
              <a:spcBef>
                <a:spcPts val="200"/>
              </a:spcBef>
              <a:spcAft>
                <a:spcPts val="0"/>
              </a:spcAft>
              <a:buNone/>
            </a:pPr>
            <a:endParaRPr sz="1000">
              <a:solidFill>
                <a:schemeClr val="dk1"/>
              </a:solidFill>
              <a:latin typeface="Helvetica Neue"/>
              <a:ea typeface="Helvetica Neue"/>
              <a:cs typeface="Helvetica Neue"/>
              <a:sym typeface="Helvetica Neue"/>
            </a:endParaRPr>
          </a:p>
          <a:p>
            <a:pPr marL="457200" lvl="0" indent="-292100" algn="l" rtl="0">
              <a:lnSpc>
                <a:spcPct val="115000"/>
              </a:lnSpc>
              <a:spcBef>
                <a:spcPts val="100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Let’s take a look at the overall highest performing content</a:t>
            </a:r>
            <a:endParaRPr sz="1000">
              <a:solidFill>
                <a:schemeClr val="dk1"/>
              </a:solidFill>
              <a:latin typeface="Helvetica Neue"/>
              <a:ea typeface="Helvetica Neue"/>
              <a:cs typeface="Helvetica Neue"/>
              <a:sym typeface="Helvetica Neue"/>
            </a:endParaRPr>
          </a:p>
          <a:p>
            <a:pPr marL="457200" lvl="0" indent="-292100" algn="l" rtl="0">
              <a:lnSpc>
                <a:spcPct val="115000"/>
              </a:lnSpc>
              <a:spcBef>
                <a:spcPts val="100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Look at 2-3 examples of topical posts that are best performers in terms of engagement</a:t>
            </a:r>
            <a:endParaRPr sz="1000">
              <a:solidFill>
                <a:schemeClr val="dk1"/>
              </a:solidFill>
              <a:latin typeface="Helvetica Neue"/>
              <a:ea typeface="Helvetica Neue"/>
              <a:cs typeface="Helvetica Neue"/>
              <a:sym typeface="Helvetica Neue"/>
            </a:endParaRPr>
          </a:p>
          <a:p>
            <a:pPr marL="457200" lvl="0" indent="-292100" algn="l" rtl="0">
              <a:lnSpc>
                <a:spcPct val="115000"/>
              </a:lnSpc>
              <a:spcBef>
                <a:spcPts val="100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Taking into account engagement and reach benchmark from 2023</a:t>
            </a:r>
          </a:p>
          <a:p>
            <a:pPr marL="457200" lvl="0" indent="-292100" algn="l" rtl="0">
              <a:lnSpc>
                <a:spcPct val="115000"/>
              </a:lnSpc>
              <a:spcBef>
                <a:spcPts val="1000"/>
              </a:spcBef>
              <a:spcAft>
                <a:spcPts val="0"/>
              </a:spcAft>
              <a:buClr>
                <a:schemeClr val="dk1"/>
              </a:buClr>
              <a:buSzPts val="1000"/>
              <a:buFont typeface="Helvetica Neue"/>
              <a:buChar char="●"/>
            </a:pPr>
            <a:r>
              <a:rPr lang="en-US" sz="1000">
                <a:solidFill>
                  <a:schemeClr val="bg2"/>
                </a:solidFill>
                <a:highlight>
                  <a:srgbClr val="FFFF00"/>
                </a:highlight>
                <a:latin typeface="Helvetica Neue"/>
                <a:ea typeface="Helvetica Neue"/>
                <a:cs typeface="Helvetica Neue"/>
                <a:sym typeface="Helvetica Neue"/>
              </a:rPr>
              <a:t>W</a:t>
            </a:r>
            <a:r>
              <a:rPr lang="en" sz="1000">
                <a:solidFill>
                  <a:schemeClr val="bg2"/>
                </a:solidFill>
                <a:highlight>
                  <a:srgbClr val="FFFF00"/>
                </a:highlight>
                <a:latin typeface="Helvetica Neue"/>
                <a:ea typeface="Helvetica Neue"/>
                <a:cs typeface="Helvetica Neue"/>
                <a:sym typeface="Helvetica Neue"/>
              </a:rPr>
              <a:t>hat actionable insights can we draw from these examples? </a:t>
            </a:r>
            <a:endParaRPr sz="1000">
              <a:solidFill>
                <a:schemeClr val="bg2"/>
              </a:solidFill>
              <a:highlight>
                <a:srgbClr val="FFFF00"/>
              </a:highlight>
              <a:latin typeface="Helvetica Neue"/>
              <a:ea typeface="Helvetica Neue"/>
              <a:cs typeface="Helvetica Neue"/>
              <a:sym typeface="Helvetica Neue"/>
            </a:endParaRPr>
          </a:p>
        </p:txBody>
      </p:sp>
      <p:sp>
        <p:nvSpPr>
          <p:cNvPr id="240" name="Google Shape;240;p36"/>
          <p:cNvSpPr txBox="1"/>
          <p:nvPr/>
        </p:nvSpPr>
        <p:spPr>
          <a:xfrm>
            <a:off x="548850" y="172125"/>
            <a:ext cx="55602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2"/>
                </a:solidFill>
              </a:rPr>
              <a:t>Can We Base Key Takeaways On Highest Performing Content?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7"/>
          <p:cNvPicPr preferRelativeResize="0"/>
          <p:nvPr/>
        </p:nvPicPr>
        <p:blipFill>
          <a:blip r:embed="rId3">
            <a:alphaModFix/>
          </a:blip>
          <a:stretch>
            <a:fillRect/>
          </a:stretch>
        </p:blipFill>
        <p:spPr>
          <a:xfrm>
            <a:off x="2495950" y="467925"/>
            <a:ext cx="1804050" cy="3130449"/>
          </a:xfrm>
          <a:prstGeom prst="rect">
            <a:avLst/>
          </a:prstGeom>
          <a:noFill/>
          <a:ln>
            <a:noFill/>
          </a:ln>
        </p:spPr>
      </p:pic>
      <p:sp>
        <p:nvSpPr>
          <p:cNvPr id="246" name="Google Shape;246;p37"/>
          <p:cNvSpPr txBox="1"/>
          <p:nvPr/>
        </p:nvSpPr>
        <p:spPr>
          <a:xfrm>
            <a:off x="2558275" y="3598374"/>
            <a:ext cx="1679400" cy="15451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2"/>
                </a:solidFill>
              </a:rPr>
              <a:t>Gender Balance</a:t>
            </a:r>
            <a:endParaRPr sz="800" b="1">
              <a:solidFill>
                <a:schemeClr val="dk2"/>
              </a:solidFill>
            </a:endParaRPr>
          </a:p>
          <a:p>
            <a:pPr marL="0" lvl="0" indent="0" algn="l" rtl="0">
              <a:spcBef>
                <a:spcPts val="0"/>
              </a:spcBef>
              <a:spcAft>
                <a:spcPts val="0"/>
              </a:spcAft>
              <a:buNone/>
            </a:pPr>
            <a:r>
              <a:rPr lang="en" sz="800">
                <a:solidFill>
                  <a:schemeClr val="dk2"/>
                </a:solidFill>
              </a:rPr>
              <a:t>Engagements: 714</a:t>
            </a:r>
            <a:endParaRPr sz="800">
              <a:solidFill>
                <a:schemeClr val="dk2"/>
              </a:solidFill>
            </a:endParaRPr>
          </a:p>
          <a:p>
            <a:pPr marL="0" lvl="0" indent="0" algn="l" rtl="0">
              <a:spcBef>
                <a:spcPts val="0"/>
              </a:spcBef>
              <a:spcAft>
                <a:spcPts val="0"/>
              </a:spcAft>
              <a:buNone/>
            </a:pPr>
            <a:r>
              <a:rPr lang="en" sz="800" b="1">
                <a:solidFill>
                  <a:srgbClr val="66B512"/>
                </a:solidFill>
              </a:rPr>
              <a:t>ER: 1.25%</a:t>
            </a:r>
            <a:endParaRPr sz="800" b="1">
              <a:solidFill>
                <a:srgbClr val="66B512"/>
              </a:solidFill>
            </a:endParaRPr>
          </a:p>
          <a:p>
            <a:pPr marL="0" lvl="0" indent="0" algn="l" rtl="0">
              <a:spcBef>
                <a:spcPts val="0"/>
              </a:spcBef>
              <a:spcAft>
                <a:spcPts val="0"/>
              </a:spcAft>
              <a:buClr>
                <a:schemeClr val="dk1"/>
              </a:buClr>
              <a:buSzPts val="1100"/>
              <a:buFont typeface="Arial"/>
              <a:buNone/>
            </a:pPr>
            <a:r>
              <a:rPr lang="en" sz="800">
                <a:solidFill>
                  <a:schemeClr val="dk2"/>
                </a:solidFill>
              </a:rPr>
              <a:t>ER Benchmark: 0.62%</a:t>
            </a:r>
            <a:endParaRPr sz="800">
              <a:solidFill>
                <a:schemeClr val="dk2"/>
              </a:solidFill>
            </a:endParaRPr>
          </a:p>
          <a:p>
            <a:pPr marL="0" lvl="0" indent="0" algn="l" rtl="0">
              <a:spcBef>
                <a:spcPts val="0"/>
              </a:spcBef>
              <a:spcAft>
                <a:spcPts val="0"/>
              </a:spcAft>
              <a:buNone/>
            </a:pPr>
            <a:endParaRPr sz="800" b="1">
              <a:solidFill>
                <a:schemeClr val="tx1"/>
              </a:solidFill>
            </a:endParaRPr>
          </a:p>
          <a:p>
            <a:pPr marL="0" lvl="0" indent="0" algn="l" rtl="0">
              <a:spcBef>
                <a:spcPts val="0"/>
              </a:spcBef>
              <a:spcAft>
                <a:spcPts val="0"/>
              </a:spcAft>
              <a:buNone/>
            </a:pPr>
            <a:r>
              <a:rPr lang="en" sz="800">
                <a:solidFill>
                  <a:schemeClr val="tx1"/>
                </a:solidFill>
              </a:rPr>
              <a:t>Gender balance is the least controversial of DEI topics and generally performs well </a:t>
            </a:r>
            <a:r>
              <a:rPr lang="en" sz="800">
                <a:solidFill>
                  <a:schemeClr val="tx1"/>
                </a:solidFill>
                <a:highlight>
                  <a:srgbClr val="FFFF00"/>
                </a:highlight>
              </a:rPr>
              <a:t>on LI </a:t>
            </a:r>
            <a:r>
              <a:rPr lang="en" sz="800">
                <a:solidFill>
                  <a:schemeClr val="tx1"/>
                </a:solidFill>
              </a:rPr>
              <a:t>though it was a rather controversial topic on other channels</a:t>
            </a:r>
            <a:endParaRPr sz="800">
              <a:solidFill>
                <a:schemeClr val="dk2"/>
              </a:solidFill>
            </a:endParaRPr>
          </a:p>
        </p:txBody>
      </p:sp>
      <p:pic>
        <p:nvPicPr>
          <p:cNvPr id="247" name="Google Shape;247;p37"/>
          <p:cNvPicPr preferRelativeResize="0"/>
          <p:nvPr/>
        </p:nvPicPr>
        <p:blipFill>
          <a:blip r:embed="rId4">
            <a:alphaModFix/>
          </a:blip>
          <a:stretch>
            <a:fillRect/>
          </a:stretch>
        </p:blipFill>
        <p:spPr>
          <a:xfrm>
            <a:off x="4532000" y="467925"/>
            <a:ext cx="2105400" cy="2613075"/>
          </a:xfrm>
          <a:prstGeom prst="rect">
            <a:avLst/>
          </a:prstGeom>
          <a:noFill/>
          <a:ln>
            <a:noFill/>
          </a:ln>
        </p:spPr>
      </p:pic>
      <p:sp>
        <p:nvSpPr>
          <p:cNvPr id="248" name="Google Shape;248;p37"/>
          <p:cNvSpPr txBox="1"/>
          <p:nvPr/>
        </p:nvSpPr>
        <p:spPr>
          <a:xfrm>
            <a:off x="4745000" y="3161925"/>
            <a:ext cx="1814400" cy="10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2"/>
                </a:solidFill>
              </a:rPr>
              <a:t>Parkinson’s</a:t>
            </a:r>
            <a:endParaRPr sz="800" b="1">
              <a:solidFill>
                <a:schemeClr val="dk2"/>
              </a:solidFill>
            </a:endParaRPr>
          </a:p>
          <a:p>
            <a:pPr marL="0" lvl="0" indent="0" algn="l" rtl="0">
              <a:spcBef>
                <a:spcPts val="0"/>
              </a:spcBef>
              <a:spcAft>
                <a:spcPts val="0"/>
              </a:spcAft>
              <a:buNone/>
            </a:pPr>
            <a:r>
              <a:rPr lang="en" sz="800">
                <a:solidFill>
                  <a:schemeClr val="dk2"/>
                </a:solidFill>
              </a:rPr>
              <a:t>Engagements: 658</a:t>
            </a:r>
            <a:endParaRPr sz="800">
              <a:solidFill>
                <a:schemeClr val="dk2"/>
              </a:solidFill>
            </a:endParaRPr>
          </a:p>
          <a:p>
            <a:pPr marL="0" lvl="0" indent="0" algn="l" rtl="0">
              <a:spcBef>
                <a:spcPts val="0"/>
              </a:spcBef>
              <a:spcAft>
                <a:spcPts val="0"/>
              </a:spcAft>
              <a:buNone/>
            </a:pPr>
            <a:r>
              <a:rPr lang="en" sz="800" b="1">
                <a:solidFill>
                  <a:srgbClr val="89D329"/>
                </a:solidFill>
              </a:rPr>
              <a:t>ER: 1.02%</a:t>
            </a:r>
            <a:endParaRPr sz="800" b="1">
              <a:solidFill>
                <a:srgbClr val="89D329"/>
              </a:solidFill>
            </a:endParaRPr>
          </a:p>
          <a:p>
            <a:pPr marL="0" lvl="0" indent="0" algn="l" rtl="0">
              <a:spcBef>
                <a:spcPts val="0"/>
              </a:spcBef>
              <a:spcAft>
                <a:spcPts val="0"/>
              </a:spcAft>
              <a:buClr>
                <a:schemeClr val="dk1"/>
              </a:buClr>
              <a:buSzPts val="1100"/>
              <a:buFont typeface="Arial"/>
              <a:buNone/>
            </a:pPr>
            <a:r>
              <a:rPr lang="en" sz="800">
                <a:solidFill>
                  <a:schemeClr val="dk2"/>
                </a:solidFill>
              </a:rPr>
              <a:t>ER Benchmark: 0.62%</a:t>
            </a:r>
            <a:endParaRPr sz="800">
              <a:solidFill>
                <a:schemeClr val="dk2"/>
              </a:solidFill>
            </a:endParaRPr>
          </a:p>
          <a:p>
            <a:pPr marL="0" lvl="0" indent="0" algn="l" rtl="0">
              <a:spcBef>
                <a:spcPts val="0"/>
              </a:spcBef>
              <a:spcAft>
                <a:spcPts val="0"/>
              </a:spcAft>
              <a:buNone/>
            </a:pPr>
            <a:endParaRPr sz="800">
              <a:solidFill>
                <a:schemeClr val="dk2"/>
              </a:solidFill>
            </a:endParaRPr>
          </a:p>
          <a:p>
            <a:r>
              <a:rPr lang="en" sz="800" b="1">
                <a:solidFill>
                  <a:schemeClr val="tx1"/>
                </a:solidFill>
              </a:rPr>
              <a:t>Short form video</a:t>
            </a:r>
            <a:endParaRPr sz="800" b="1">
              <a:solidFill>
                <a:schemeClr val="tx1"/>
              </a:solidFill>
            </a:endParaRPr>
          </a:p>
          <a:p>
            <a:endParaRPr sz="800" b="1">
              <a:solidFill>
                <a:schemeClr val="tx1"/>
              </a:solidFill>
            </a:endParaRPr>
          </a:p>
          <a:p>
            <a:r>
              <a:rPr lang="en" sz="800" b="1">
                <a:solidFill>
                  <a:schemeClr val="tx1"/>
                </a:solidFill>
              </a:rPr>
              <a:t>Post was targeted</a:t>
            </a:r>
            <a:endParaRPr sz="800" b="1">
              <a:solidFill>
                <a:schemeClr val="tx1"/>
              </a:solidFill>
            </a:endParaRPr>
          </a:p>
          <a:p>
            <a:endParaRPr sz="800" b="1">
              <a:solidFill>
                <a:schemeClr val="tx1"/>
              </a:solidFill>
            </a:endParaRPr>
          </a:p>
          <a:p>
            <a:r>
              <a:rPr lang="en" sz="800">
                <a:solidFill>
                  <a:schemeClr val="tx1"/>
                </a:solidFill>
              </a:rPr>
              <a:t>Parkinson's content performs well due to the nature of the disease and Bayer’s work towards curing symptoms (also applies to innovation content)</a:t>
            </a:r>
            <a:endParaRPr sz="800">
              <a:solidFill>
                <a:schemeClr val="tx1"/>
              </a:solidFill>
            </a:endParaRPr>
          </a:p>
        </p:txBody>
      </p:sp>
      <p:sp>
        <p:nvSpPr>
          <p:cNvPr id="249" name="Google Shape;249;p37"/>
          <p:cNvSpPr txBox="1"/>
          <p:nvPr/>
        </p:nvSpPr>
        <p:spPr>
          <a:xfrm>
            <a:off x="6980600" y="3715150"/>
            <a:ext cx="2148200" cy="1428350"/>
          </a:xfrm>
          <a:prstGeom prst="rect">
            <a:avLst/>
          </a:prstGeom>
          <a:solidFill>
            <a:schemeClr val="bg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2"/>
                </a:solidFill>
              </a:rPr>
              <a:t>Prostate Cancer</a:t>
            </a:r>
            <a:endParaRPr sz="800" b="1">
              <a:solidFill>
                <a:schemeClr val="dk2"/>
              </a:solidFill>
            </a:endParaRPr>
          </a:p>
          <a:p>
            <a:pPr marL="0" lvl="0" indent="0" algn="l" rtl="0">
              <a:spcBef>
                <a:spcPts val="0"/>
              </a:spcBef>
              <a:spcAft>
                <a:spcPts val="0"/>
              </a:spcAft>
              <a:buNone/>
            </a:pPr>
            <a:r>
              <a:rPr lang="en" sz="800">
                <a:solidFill>
                  <a:schemeClr val="dk2"/>
                </a:solidFill>
              </a:rPr>
              <a:t>Engagements: 471</a:t>
            </a:r>
            <a:endParaRPr sz="800">
              <a:solidFill>
                <a:schemeClr val="dk2"/>
              </a:solidFill>
            </a:endParaRPr>
          </a:p>
          <a:p>
            <a:pPr marL="0" lvl="0" indent="0" algn="l" rtl="0">
              <a:spcBef>
                <a:spcPts val="0"/>
              </a:spcBef>
              <a:spcAft>
                <a:spcPts val="0"/>
              </a:spcAft>
              <a:buNone/>
            </a:pPr>
            <a:r>
              <a:rPr lang="en" sz="800" b="1">
                <a:solidFill>
                  <a:srgbClr val="89D329"/>
                </a:solidFill>
              </a:rPr>
              <a:t>ER: 1.21%</a:t>
            </a:r>
            <a:endParaRPr sz="800">
              <a:solidFill>
                <a:schemeClr val="dk1"/>
              </a:solidFill>
              <a:highlight>
                <a:schemeClr val="accent6"/>
              </a:highlight>
            </a:endParaRPr>
          </a:p>
          <a:p>
            <a:pPr marL="0" lvl="0" indent="0" algn="l" rtl="0">
              <a:spcBef>
                <a:spcPts val="0"/>
              </a:spcBef>
              <a:spcAft>
                <a:spcPts val="0"/>
              </a:spcAft>
              <a:buNone/>
            </a:pPr>
            <a:r>
              <a:rPr lang="en" sz="800">
                <a:solidFill>
                  <a:schemeClr val="dk2"/>
                </a:solidFill>
              </a:rPr>
              <a:t>ER Benchmark: 0.62%</a:t>
            </a:r>
            <a:endParaRPr sz="800">
              <a:solidFill>
                <a:schemeClr val="dk2"/>
              </a:solidFill>
            </a:endParaRPr>
          </a:p>
          <a:p>
            <a:pPr marL="0" lvl="0" indent="0" algn="l" rtl="0">
              <a:spcBef>
                <a:spcPts val="0"/>
              </a:spcBef>
              <a:spcAft>
                <a:spcPts val="0"/>
              </a:spcAft>
              <a:buNone/>
            </a:pPr>
            <a:endParaRPr sz="800">
              <a:solidFill>
                <a:schemeClr val="dk2"/>
              </a:solidFill>
              <a:highlight>
                <a:schemeClr val="accent6"/>
              </a:highlight>
            </a:endParaRPr>
          </a:p>
          <a:p>
            <a:r>
              <a:rPr lang="en" sz="800">
                <a:solidFill>
                  <a:schemeClr val="tx1"/>
                </a:solidFill>
              </a:rPr>
              <a:t>Content surrounding cancer can receive mixed sentiment due to legacy issues or personal negative experiences with the disease.</a:t>
            </a:r>
            <a:endParaRPr sz="800">
              <a:solidFill>
                <a:schemeClr val="tx1"/>
              </a:solidFill>
            </a:endParaRPr>
          </a:p>
        </p:txBody>
      </p:sp>
      <p:sp>
        <p:nvSpPr>
          <p:cNvPr id="250" name="Google Shape;250;p37"/>
          <p:cNvSpPr txBox="1"/>
          <p:nvPr/>
        </p:nvSpPr>
        <p:spPr>
          <a:xfrm>
            <a:off x="197250" y="560200"/>
            <a:ext cx="2066700" cy="309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lnSpc>
                <a:spcPct val="100000"/>
              </a:lnSpc>
              <a:spcBef>
                <a:spcPts val="0"/>
              </a:spcBef>
              <a:spcAft>
                <a:spcPts val="0"/>
              </a:spcAft>
              <a:buNone/>
            </a:pPr>
            <a:r>
              <a:rPr lang="en" sz="2400" b="1">
                <a:solidFill>
                  <a:srgbClr val="007BB5"/>
                </a:solidFill>
                <a:latin typeface="Helvetica Neue"/>
                <a:ea typeface="Helvetica Neue"/>
                <a:cs typeface="Helvetica Neue"/>
                <a:sym typeface="Helvetica Neue"/>
              </a:rPr>
              <a:t>Diving Into the Data:</a:t>
            </a:r>
            <a:endParaRPr sz="2400" b="1">
              <a:solidFill>
                <a:srgbClr val="007BB5"/>
              </a:solidFill>
              <a:latin typeface="Helvetica Neue"/>
              <a:ea typeface="Helvetica Neue"/>
              <a:cs typeface="Helvetica Neue"/>
              <a:sym typeface="Helvetica Neue"/>
            </a:endParaRPr>
          </a:p>
          <a:p>
            <a:pPr marL="0" lvl="0" indent="0" algn="l" rtl="0">
              <a:lnSpc>
                <a:spcPct val="115000"/>
              </a:lnSpc>
              <a:spcBef>
                <a:spcPts val="200"/>
              </a:spcBef>
              <a:spcAft>
                <a:spcPts val="0"/>
              </a:spcAft>
              <a:buNone/>
            </a:pPr>
            <a:endParaRPr sz="1000">
              <a:solidFill>
                <a:schemeClr val="dk1"/>
              </a:solidFill>
              <a:latin typeface="Helvetica Neue"/>
              <a:ea typeface="Helvetica Neue"/>
              <a:cs typeface="Helvetica Neue"/>
              <a:sym typeface="Helvetica Neue"/>
            </a:endParaRPr>
          </a:p>
          <a:p>
            <a:pPr marL="0" lvl="0" indent="0" algn="l" rtl="0">
              <a:lnSpc>
                <a:spcPct val="115000"/>
              </a:lnSpc>
              <a:spcBef>
                <a:spcPts val="1000"/>
              </a:spcBef>
              <a:spcAft>
                <a:spcPts val="0"/>
              </a:spcAft>
              <a:buNone/>
            </a:pPr>
            <a:r>
              <a:rPr lang="en" sz="1000">
                <a:solidFill>
                  <a:schemeClr val="dk1"/>
                </a:solidFill>
              </a:rPr>
              <a:t>Analyzing six specific posts:</a:t>
            </a:r>
            <a:endParaRPr sz="1000">
              <a:solidFill>
                <a:schemeClr val="dk1"/>
              </a:solidFill>
            </a:endParaRPr>
          </a:p>
          <a:p>
            <a:pPr marL="457200" lvl="0" indent="0" algn="l" rtl="0">
              <a:lnSpc>
                <a:spcPct val="115000"/>
              </a:lnSpc>
              <a:spcBef>
                <a:spcPts val="1000"/>
              </a:spcBef>
              <a:spcAft>
                <a:spcPts val="0"/>
              </a:spcAft>
              <a:buNone/>
            </a:pPr>
            <a:endParaRPr sz="1000">
              <a:solidFill>
                <a:srgbClr val="0097A7"/>
              </a:solidFill>
            </a:endParaRPr>
          </a:p>
          <a:p>
            <a:pPr marL="457200" lvl="0" indent="-298450" algn="l" rtl="0">
              <a:lnSpc>
                <a:spcPct val="115000"/>
              </a:lnSpc>
              <a:spcBef>
                <a:spcPts val="0"/>
              </a:spcBef>
              <a:spcAft>
                <a:spcPts val="0"/>
              </a:spcAft>
              <a:buClr>
                <a:srgbClr val="0097A7"/>
              </a:buClr>
              <a:buSzPts val="1100"/>
              <a:buAutoNum type="arabicPeriod"/>
            </a:pPr>
            <a:r>
              <a:rPr lang="en" sz="1100" u="sng">
                <a:solidFill>
                  <a:srgbClr val="0097A7"/>
                </a:solidFill>
                <a:highlight>
                  <a:srgbClr val="FFFFFF"/>
                </a:highlight>
                <a:hlinkClick r:id="rId5">
                  <a:extLst>
                    <a:ext uri="{A12FA001-AC4F-418D-AE19-62706E023703}">
                      <ahyp:hlinkClr xmlns:ahyp="http://schemas.microsoft.com/office/drawing/2018/hyperlinkcolor" val="tx"/>
                    </a:ext>
                  </a:extLst>
                </a:hlinkClick>
              </a:rPr>
              <a:t>Gender Balance</a:t>
            </a:r>
            <a:endParaRPr sz="1100" u="sng">
              <a:solidFill>
                <a:srgbClr val="0097A7"/>
              </a:solidFill>
              <a:highlight>
                <a:srgbClr val="FFFFFF"/>
              </a:highlight>
            </a:endParaRPr>
          </a:p>
          <a:p>
            <a:pPr marL="457200" lvl="0" indent="-298450" algn="l" rtl="0">
              <a:lnSpc>
                <a:spcPct val="115000"/>
              </a:lnSpc>
              <a:spcBef>
                <a:spcPts val="0"/>
              </a:spcBef>
              <a:spcAft>
                <a:spcPts val="0"/>
              </a:spcAft>
              <a:buClr>
                <a:srgbClr val="0097A7"/>
              </a:buClr>
              <a:buSzPts val="1100"/>
              <a:buAutoNum type="arabicPeriod"/>
            </a:pPr>
            <a:r>
              <a:rPr lang="en" sz="1100" u="sng">
                <a:solidFill>
                  <a:srgbClr val="0097A7"/>
                </a:solidFill>
                <a:highlight>
                  <a:srgbClr val="FFFFFF"/>
                </a:highlight>
                <a:hlinkClick r:id="rId6">
                  <a:extLst>
                    <a:ext uri="{A12FA001-AC4F-418D-AE19-62706E023703}">
                      <ahyp:hlinkClr xmlns:ahyp="http://schemas.microsoft.com/office/drawing/2018/hyperlinkcolor" val="tx"/>
                    </a:ext>
                  </a:extLst>
                </a:hlinkClick>
              </a:rPr>
              <a:t>Parkinson’s</a:t>
            </a:r>
            <a:endParaRPr sz="1100" u="sng">
              <a:solidFill>
                <a:srgbClr val="0097A7"/>
              </a:solidFill>
              <a:highlight>
                <a:srgbClr val="FFFFFF"/>
              </a:highlight>
            </a:endParaRPr>
          </a:p>
          <a:p>
            <a:pPr marL="457200" lvl="0" indent="-298450" algn="l" rtl="0">
              <a:lnSpc>
                <a:spcPct val="115000"/>
              </a:lnSpc>
              <a:spcBef>
                <a:spcPts val="0"/>
              </a:spcBef>
              <a:spcAft>
                <a:spcPts val="0"/>
              </a:spcAft>
              <a:buClr>
                <a:srgbClr val="0097A7"/>
              </a:buClr>
              <a:buSzPts val="1100"/>
              <a:buAutoNum type="arabicPeriod"/>
            </a:pPr>
            <a:r>
              <a:rPr lang="en" sz="1100" u="sng">
                <a:solidFill>
                  <a:srgbClr val="0097A7"/>
                </a:solidFill>
                <a:hlinkClick r:id="rId7">
                  <a:extLst>
                    <a:ext uri="{A12FA001-AC4F-418D-AE19-62706E023703}">
                      <ahyp:hlinkClr xmlns:ahyp="http://schemas.microsoft.com/office/drawing/2018/hyperlinkcolor" val="tx"/>
                    </a:ext>
                  </a:extLst>
                </a:hlinkClick>
              </a:rPr>
              <a:t>Prostate Cancer</a:t>
            </a:r>
            <a:endParaRPr sz="1100" u="sng">
              <a:solidFill>
                <a:srgbClr val="0097A7"/>
              </a:solidFill>
            </a:endParaRPr>
          </a:p>
          <a:p>
            <a:pPr marL="457200" lvl="0" indent="-298450" algn="l" rtl="0">
              <a:lnSpc>
                <a:spcPct val="115000"/>
              </a:lnSpc>
              <a:spcBef>
                <a:spcPts val="0"/>
              </a:spcBef>
              <a:spcAft>
                <a:spcPts val="0"/>
              </a:spcAft>
              <a:buClr>
                <a:srgbClr val="0097A7"/>
              </a:buClr>
              <a:buSzPts val="1100"/>
              <a:buAutoNum type="arabicPeriod"/>
            </a:pPr>
            <a:r>
              <a:rPr lang="en" sz="1100" u="sng">
                <a:solidFill>
                  <a:srgbClr val="0097A7"/>
                </a:solidFill>
                <a:highlight>
                  <a:srgbClr val="FFFFFF"/>
                </a:highlight>
                <a:hlinkClick r:id="rId8">
                  <a:extLst>
                    <a:ext uri="{A12FA001-AC4F-418D-AE19-62706E023703}">
                      <ahyp:hlinkClr xmlns:ahyp="http://schemas.microsoft.com/office/drawing/2018/hyperlinkcolor" val="tx"/>
                    </a:ext>
                  </a:extLst>
                </a:hlinkClick>
              </a:rPr>
              <a:t>Contraception</a:t>
            </a:r>
            <a:endParaRPr sz="1100" u="sng">
              <a:solidFill>
                <a:srgbClr val="0097A7"/>
              </a:solidFill>
              <a:highlight>
                <a:srgbClr val="FFFFFF"/>
              </a:highlight>
            </a:endParaRPr>
          </a:p>
          <a:p>
            <a:pPr marL="457200" lvl="0" indent="-298450" algn="l" rtl="0">
              <a:lnSpc>
                <a:spcPct val="115000"/>
              </a:lnSpc>
              <a:spcBef>
                <a:spcPts val="0"/>
              </a:spcBef>
              <a:spcAft>
                <a:spcPts val="0"/>
              </a:spcAft>
              <a:buClr>
                <a:srgbClr val="0097A7"/>
              </a:buClr>
              <a:buSzPts val="1100"/>
              <a:buAutoNum type="arabicPeriod"/>
            </a:pPr>
            <a:r>
              <a:rPr lang="en" sz="1100" u="sng">
                <a:solidFill>
                  <a:srgbClr val="0097A7"/>
                </a:solidFill>
                <a:highlight>
                  <a:srgbClr val="FFFFFF"/>
                </a:highlight>
                <a:hlinkClick r:id="rId9">
                  <a:extLst>
                    <a:ext uri="{A12FA001-AC4F-418D-AE19-62706E023703}">
                      <ahyp:hlinkClr xmlns:ahyp="http://schemas.microsoft.com/office/drawing/2018/hyperlinkcolor" val="tx"/>
                    </a:ext>
                  </a:extLst>
                </a:hlinkClick>
              </a:rPr>
              <a:t>Menopause</a:t>
            </a:r>
            <a:endParaRPr sz="1100" u="sng">
              <a:solidFill>
                <a:srgbClr val="0097A7"/>
              </a:solidFill>
              <a:highlight>
                <a:srgbClr val="FFFFFF"/>
              </a:highlight>
            </a:endParaRPr>
          </a:p>
          <a:p>
            <a:pPr marL="457200" lvl="0" indent="-298450" algn="l" rtl="0">
              <a:lnSpc>
                <a:spcPct val="115000"/>
              </a:lnSpc>
              <a:spcBef>
                <a:spcPts val="0"/>
              </a:spcBef>
              <a:spcAft>
                <a:spcPts val="0"/>
              </a:spcAft>
              <a:buClr>
                <a:srgbClr val="0097A7"/>
              </a:buClr>
              <a:buSzPts val="1100"/>
              <a:buAutoNum type="arabicPeriod"/>
            </a:pPr>
            <a:r>
              <a:rPr lang="en" sz="1100" u="sng">
                <a:solidFill>
                  <a:schemeClr val="hlink"/>
                </a:solidFill>
                <a:highlight>
                  <a:srgbClr val="FFFFFF"/>
                </a:highlight>
                <a:hlinkClick r:id="rId10"/>
              </a:rPr>
              <a:t>Direct Seeded Rice</a:t>
            </a:r>
            <a:endParaRPr sz="1000">
              <a:solidFill>
                <a:srgbClr val="0097A7"/>
              </a:solidFill>
            </a:endParaRPr>
          </a:p>
        </p:txBody>
      </p:sp>
      <p:pic>
        <p:nvPicPr>
          <p:cNvPr id="251" name="Google Shape;251;p37"/>
          <p:cNvPicPr preferRelativeResize="0"/>
          <p:nvPr/>
        </p:nvPicPr>
        <p:blipFill>
          <a:blip r:embed="rId11">
            <a:alphaModFix/>
          </a:blip>
          <a:stretch>
            <a:fillRect/>
          </a:stretch>
        </p:blipFill>
        <p:spPr>
          <a:xfrm>
            <a:off x="6869400" y="301375"/>
            <a:ext cx="1460847" cy="34137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p:nvPr/>
        </p:nvSpPr>
        <p:spPr>
          <a:xfrm>
            <a:off x="6416524" y="3350575"/>
            <a:ext cx="2614999" cy="10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2"/>
                </a:solidFill>
              </a:rPr>
              <a:t>Direct Seed Rice </a:t>
            </a:r>
            <a:endParaRPr sz="800" b="1">
              <a:solidFill>
                <a:schemeClr val="dk2"/>
              </a:solidFill>
            </a:endParaRPr>
          </a:p>
          <a:p>
            <a:pPr marL="0" lvl="0" indent="0" algn="l" rtl="0">
              <a:spcBef>
                <a:spcPts val="0"/>
              </a:spcBef>
              <a:spcAft>
                <a:spcPts val="0"/>
              </a:spcAft>
              <a:buNone/>
            </a:pPr>
            <a:r>
              <a:rPr lang="en" sz="800">
                <a:solidFill>
                  <a:schemeClr val="dk2"/>
                </a:solidFill>
              </a:rPr>
              <a:t>Engagements: 904</a:t>
            </a:r>
            <a:endParaRPr sz="800">
              <a:solidFill>
                <a:schemeClr val="dk2"/>
              </a:solidFill>
            </a:endParaRPr>
          </a:p>
          <a:p>
            <a:pPr marL="0" lvl="0" indent="0" algn="l" rtl="0">
              <a:spcBef>
                <a:spcPts val="0"/>
              </a:spcBef>
              <a:spcAft>
                <a:spcPts val="0"/>
              </a:spcAft>
              <a:buNone/>
            </a:pPr>
            <a:r>
              <a:rPr lang="en" sz="800" b="1">
                <a:solidFill>
                  <a:srgbClr val="66B512"/>
                </a:solidFill>
              </a:rPr>
              <a:t>ER: 0.94%</a:t>
            </a:r>
            <a:endParaRPr sz="800" b="1">
              <a:solidFill>
                <a:srgbClr val="66B512"/>
              </a:solidFill>
            </a:endParaRPr>
          </a:p>
          <a:p>
            <a:pPr marL="0" lvl="0" indent="0" algn="l" rtl="0">
              <a:spcBef>
                <a:spcPts val="0"/>
              </a:spcBef>
              <a:spcAft>
                <a:spcPts val="0"/>
              </a:spcAft>
              <a:buClr>
                <a:schemeClr val="dk1"/>
              </a:buClr>
              <a:buSzPts val="1100"/>
              <a:buFont typeface="Arial"/>
              <a:buNone/>
            </a:pPr>
            <a:r>
              <a:rPr lang="en" sz="800">
                <a:solidFill>
                  <a:schemeClr val="dk2"/>
                </a:solidFill>
              </a:rPr>
              <a:t>ER Benchmark: 0.62%</a:t>
            </a:r>
            <a:endParaRPr sz="800">
              <a:solidFill>
                <a:schemeClr val="dk2"/>
              </a:solidFill>
            </a:endParaRPr>
          </a:p>
          <a:p>
            <a:pPr marL="0" lvl="0" indent="0" algn="l" rtl="0">
              <a:spcBef>
                <a:spcPts val="0"/>
              </a:spcBef>
              <a:spcAft>
                <a:spcPts val="0"/>
              </a:spcAft>
              <a:buNone/>
            </a:pPr>
            <a:endParaRPr sz="800">
              <a:solidFill>
                <a:schemeClr val="dk2"/>
              </a:solidFill>
            </a:endParaRPr>
          </a:p>
          <a:p>
            <a:r>
              <a:rPr lang="en" sz="800" b="1">
                <a:solidFill>
                  <a:schemeClr val="tx1"/>
                </a:solidFill>
              </a:rPr>
              <a:t>Short form video, simplicity </a:t>
            </a:r>
            <a:endParaRPr sz="800" b="1">
              <a:solidFill>
                <a:schemeClr val="tx1"/>
              </a:solidFill>
            </a:endParaRPr>
          </a:p>
          <a:p>
            <a:endParaRPr sz="800" b="1">
              <a:solidFill>
                <a:schemeClr val="tx1"/>
              </a:solidFill>
            </a:endParaRPr>
          </a:p>
          <a:p>
            <a:pPr>
              <a:buSzPts val="1100"/>
            </a:pPr>
            <a:r>
              <a:rPr lang="en" sz="800">
                <a:solidFill>
                  <a:schemeClr val="tx1"/>
                </a:solidFill>
              </a:rPr>
              <a:t>Commitment to sustainability and innovation content is received well by users on LinkedIn, with many curious on Bayer’s tactics, how to join Bayer, or praise towards the company’s efforts</a:t>
            </a:r>
            <a:endParaRPr sz="800">
              <a:solidFill>
                <a:schemeClr val="tx1"/>
              </a:solidFill>
            </a:endParaRPr>
          </a:p>
        </p:txBody>
      </p:sp>
      <p:pic>
        <p:nvPicPr>
          <p:cNvPr id="257" name="Google Shape;257;p38"/>
          <p:cNvPicPr preferRelativeResize="0"/>
          <p:nvPr/>
        </p:nvPicPr>
        <p:blipFill>
          <a:blip r:embed="rId3">
            <a:alphaModFix/>
          </a:blip>
          <a:stretch>
            <a:fillRect/>
          </a:stretch>
        </p:blipFill>
        <p:spPr>
          <a:xfrm>
            <a:off x="6416525" y="375700"/>
            <a:ext cx="2107675" cy="2974875"/>
          </a:xfrm>
          <a:prstGeom prst="rect">
            <a:avLst/>
          </a:prstGeom>
          <a:noFill/>
          <a:ln>
            <a:noFill/>
          </a:ln>
        </p:spPr>
      </p:pic>
      <p:pic>
        <p:nvPicPr>
          <p:cNvPr id="258" name="Google Shape;258;p38"/>
          <p:cNvPicPr preferRelativeResize="0"/>
          <p:nvPr/>
        </p:nvPicPr>
        <p:blipFill>
          <a:blip r:embed="rId4">
            <a:alphaModFix/>
          </a:blip>
          <a:stretch>
            <a:fillRect/>
          </a:stretch>
        </p:blipFill>
        <p:spPr>
          <a:xfrm>
            <a:off x="3945400" y="246025"/>
            <a:ext cx="1963801" cy="3463346"/>
          </a:xfrm>
          <a:prstGeom prst="rect">
            <a:avLst/>
          </a:prstGeom>
          <a:noFill/>
          <a:ln>
            <a:noFill/>
          </a:ln>
        </p:spPr>
      </p:pic>
      <p:sp>
        <p:nvSpPr>
          <p:cNvPr id="259" name="Google Shape;259;p38"/>
          <p:cNvSpPr txBox="1"/>
          <p:nvPr/>
        </p:nvSpPr>
        <p:spPr>
          <a:xfrm>
            <a:off x="4158400" y="3709374"/>
            <a:ext cx="1679400" cy="1300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2"/>
                </a:solidFill>
              </a:rPr>
              <a:t>Menopause</a:t>
            </a:r>
            <a:endParaRPr sz="800" b="1">
              <a:solidFill>
                <a:schemeClr val="dk2"/>
              </a:solidFill>
            </a:endParaRPr>
          </a:p>
          <a:p>
            <a:pPr marL="0" lvl="0" indent="0" algn="l" rtl="0">
              <a:spcBef>
                <a:spcPts val="0"/>
              </a:spcBef>
              <a:spcAft>
                <a:spcPts val="0"/>
              </a:spcAft>
              <a:buNone/>
            </a:pPr>
            <a:r>
              <a:rPr lang="en" sz="800">
                <a:solidFill>
                  <a:schemeClr val="dk2"/>
                </a:solidFill>
              </a:rPr>
              <a:t>Engagements: 617</a:t>
            </a:r>
            <a:endParaRPr sz="800">
              <a:solidFill>
                <a:schemeClr val="dk2"/>
              </a:solidFill>
            </a:endParaRPr>
          </a:p>
          <a:p>
            <a:pPr marL="0" lvl="0" indent="0" algn="l" rtl="0">
              <a:spcBef>
                <a:spcPts val="0"/>
              </a:spcBef>
              <a:spcAft>
                <a:spcPts val="0"/>
              </a:spcAft>
              <a:buNone/>
            </a:pPr>
            <a:r>
              <a:rPr lang="en" sz="800" b="1">
                <a:solidFill>
                  <a:srgbClr val="89D329"/>
                </a:solidFill>
              </a:rPr>
              <a:t>ER: 1.20%</a:t>
            </a:r>
            <a:endParaRPr sz="800" b="1">
              <a:solidFill>
                <a:srgbClr val="89D329"/>
              </a:solidFill>
            </a:endParaRPr>
          </a:p>
          <a:p>
            <a:pPr marL="0" lvl="0" indent="0" algn="l" rtl="0">
              <a:spcBef>
                <a:spcPts val="0"/>
              </a:spcBef>
              <a:spcAft>
                <a:spcPts val="0"/>
              </a:spcAft>
              <a:buClr>
                <a:schemeClr val="dk1"/>
              </a:buClr>
              <a:buSzPts val="1100"/>
              <a:buFont typeface="Arial"/>
              <a:buNone/>
            </a:pPr>
            <a:r>
              <a:rPr lang="en" sz="800">
                <a:solidFill>
                  <a:schemeClr val="dk2"/>
                </a:solidFill>
              </a:rPr>
              <a:t>ER Benchmark: 0.62%</a:t>
            </a:r>
            <a:endParaRPr sz="800">
              <a:solidFill>
                <a:schemeClr val="dk2"/>
              </a:solidFill>
            </a:endParaRPr>
          </a:p>
          <a:p>
            <a:pPr marL="0" lvl="0" indent="0" algn="l" rtl="0">
              <a:spcBef>
                <a:spcPts val="0"/>
              </a:spcBef>
              <a:spcAft>
                <a:spcPts val="0"/>
              </a:spcAft>
              <a:buNone/>
            </a:pPr>
            <a:endParaRPr sz="800">
              <a:solidFill>
                <a:schemeClr val="dk2"/>
              </a:solidFill>
            </a:endParaRPr>
          </a:p>
          <a:p>
            <a:pPr>
              <a:buSzPts val="1100"/>
            </a:pPr>
            <a:r>
              <a:rPr lang="en" sz="800">
                <a:solidFill>
                  <a:schemeClr val="tx1"/>
                </a:solidFill>
              </a:rPr>
              <a:t>Women’s healthcare is a hot topic, especially menopause – performing very well, with comments and sentiment (trending topic)</a:t>
            </a:r>
            <a:endParaRPr sz="800">
              <a:solidFill>
                <a:schemeClr val="tx1"/>
              </a:solidFill>
            </a:endParaRPr>
          </a:p>
        </p:txBody>
      </p:sp>
      <p:pic>
        <p:nvPicPr>
          <p:cNvPr id="260" name="Google Shape;260;p38"/>
          <p:cNvPicPr preferRelativeResize="0"/>
          <p:nvPr/>
        </p:nvPicPr>
        <p:blipFill>
          <a:blip r:embed="rId5">
            <a:alphaModFix/>
          </a:blip>
          <a:stretch>
            <a:fillRect/>
          </a:stretch>
        </p:blipFill>
        <p:spPr>
          <a:xfrm>
            <a:off x="940725" y="0"/>
            <a:ext cx="2061000" cy="3771201"/>
          </a:xfrm>
          <a:prstGeom prst="rect">
            <a:avLst/>
          </a:prstGeom>
          <a:noFill/>
          <a:ln>
            <a:noFill/>
          </a:ln>
        </p:spPr>
      </p:pic>
      <p:sp>
        <p:nvSpPr>
          <p:cNvPr id="261" name="Google Shape;261;p38"/>
          <p:cNvSpPr txBox="1"/>
          <p:nvPr/>
        </p:nvSpPr>
        <p:spPr>
          <a:xfrm>
            <a:off x="1131525" y="3771200"/>
            <a:ext cx="1803900" cy="10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2"/>
                </a:solidFill>
              </a:rPr>
              <a:t>Contraception</a:t>
            </a:r>
            <a:endParaRPr sz="800" b="1">
              <a:solidFill>
                <a:schemeClr val="dk2"/>
              </a:solidFill>
            </a:endParaRPr>
          </a:p>
          <a:p>
            <a:pPr marL="0" lvl="0" indent="0" algn="l" rtl="0">
              <a:spcBef>
                <a:spcPts val="0"/>
              </a:spcBef>
              <a:spcAft>
                <a:spcPts val="0"/>
              </a:spcAft>
              <a:buNone/>
            </a:pPr>
            <a:r>
              <a:rPr lang="en" sz="800">
                <a:solidFill>
                  <a:schemeClr val="dk2"/>
                </a:solidFill>
              </a:rPr>
              <a:t>Engagements: 667</a:t>
            </a:r>
            <a:endParaRPr sz="800">
              <a:solidFill>
                <a:schemeClr val="dk2"/>
              </a:solidFill>
            </a:endParaRPr>
          </a:p>
          <a:p>
            <a:pPr marL="0" lvl="0" indent="0" algn="l" rtl="0">
              <a:spcBef>
                <a:spcPts val="0"/>
              </a:spcBef>
              <a:spcAft>
                <a:spcPts val="0"/>
              </a:spcAft>
              <a:buNone/>
            </a:pPr>
            <a:r>
              <a:rPr lang="en" sz="800" b="1">
                <a:solidFill>
                  <a:srgbClr val="89D329"/>
                </a:solidFill>
              </a:rPr>
              <a:t>ER: 0.82%</a:t>
            </a:r>
            <a:endParaRPr sz="800" b="1">
              <a:solidFill>
                <a:srgbClr val="89D329"/>
              </a:solidFill>
            </a:endParaRPr>
          </a:p>
          <a:p>
            <a:pPr marL="0" lvl="0" indent="0" algn="l" rtl="0">
              <a:spcBef>
                <a:spcPts val="0"/>
              </a:spcBef>
              <a:spcAft>
                <a:spcPts val="0"/>
              </a:spcAft>
              <a:buNone/>
            </a:pPr>
            <a:r>
              <a:rPr lang="en" sz="800">
                <a:solidFill>
                  <a:schemeClr val="dk2"/>
                </a:solidFill>
              </a:rPr>
              <a:t>ER Benchmark: 0.62%</a:t>
            </a:r>
            <a:endParaRPr sz="800">
              <a:solidFill>
                <a:schemeClr val="dk2"/>
              </a:solidFill>
            </a:endParaRPr>
          </a:p>
          <a:p>
            <a:pPr marL="0" lvl="0" indent="0" algn="l" rtl="0">
              <a:spcBef>
                <a:spcPts val="0"/>
              </a:spcBef>
              <a:spcAft>
                <a:spcPts val="0"/>
              </a:spcAft>
              <a:buNone/>
            </a:pPr>
            <a:endParaRPr sz="800">
              <a:solidFill>
                <a:schemeClr val="dk2"/>
              </a:solidFill>
            </a:endParaRPr>
          </a:p>
          <a:p>
            <a:r>
              <a:rPr lang="en" sz="800">
                <a:solidFill>
                  <a:schemeClr val="tx1"/>
                </a:solidFill>
              </a:rPr>
              <a:t>Access to contraception and women’s healthcare is a hot topic in the modern world</a:t>
            </a:r>
            <a:endParaRPr sz="80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5"/>
          <p:cNvSpPr txBox="1"/>
          <p:nvPr/>
        </p:nvSpPr>
        <p:spPr>
          <a:xfrm>
            <a:off x="742375" y="410100"/>
            <a:ext cx="56625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20" b="1">
                <a:solidFill>
                  <a:srgbClr val="007BB5"/>
                </a:solidFill>
              </a:rPr>
              <a:t>6 Quick Wins for Bayer’s LinkedIn Content</a:t>
            </a:r>
            <a:endParaRPr sz="2020" b="1">
              <a:solidFill>
                <a:srgbClr val="007BB5"/>
              </a:solidFill>
            </a:endParaRPr>
          </a:p>
          <a:p>
            <a:pPr marL="0" lvl="0" indent="0" algn="l" rtl="0">
              <a:spcBef>
                <a:spcPts val="0"/>
              </a:spcBef>
              <a:spcAft>
                <a:spcPts val="0"/>
              </a:spcAft>
              <a:buNone/>
            </a:pPr>
            <a:endParaRPr sz="2400" b="1">
              <a:solidFill>
                <a:srgbClr val="0091DF"/>
              </a:solidFill>
            </a:endParaRPr>
          </a:p>
        </p:txBody>
      </p:sp>
      <p:sp>
        <p:nvSpPr>
          <p:cNvPr id="228" name="Google Shape;228;p35"/>
          <p:cNvSpPr txBox="1"/>
          <p:nvPr/>
        </p:nvSpPr>
        <p:spPr>
          <a:xfrm>
            <a:off x="756175" y="1026750"/>
            <a:ext cx="5796600" cy="3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rPr>
              <a:t>🤝 </a:t>
            </a:r>
            <a:r>
              <a:rPr lang="en" b="1">
                <a:solidFill>
                  <a:srgbClr val="595959"/>
                </a:solidFill>
              </a:rPr>
              <a:t>Based on Bayer’s Top Performing Content, We Recommend:</a:t>
            </a:r>
            <a:endParaRPr b="1">
              <a:solidFill>
                <a:srgbClr val="595959"/>
              </a:solidFill>
            </a:endParaRPr>
          </a:p>
          <a:p>
            <a:pPr marL="0" lvl="0" indent="0" algn="l" rtl="0">
              <a:spcBef>
                <a:spcPts val="0"/>
              </a:spcBef>
              <a:spcAft>
                <a:spcPts val="0"/>
              </a:spcAft>
              <a:buNone/>
            </a:pPr>
            <a:endParaRPr b="1">
              <a:solidFill>
                <a:srgbClr val="595959"/>
              </a:solidFill>
            </a:endParaRPr>
          </a:p>
          <a:p>
            <a:pPr marL="0" lvl="0" indent="0" algn="l" rtl="0">
              <a:spcBef>
                <a:spcPts val="0"/>
              </a:spcBef>
              <a:spcAft>
                <a:spcPts val="0"/>
              </a:spcAft>
              <a:buNone/>
            </a:pPr>
            <a:endParaRPr b="1">
              <a:solidFill>
                <a:srgbClr val="595959"/>
              </a:solidFill>
            </a:endParaRPr>
          </a:p>
        </p:txBody>
      </p:sp>
      <p:sp>
        <p:nvSpPr>
          <p:cNvPr id="229" name="Google Shape;229;p35"/>
          <p:cNvSpPr txBox="1"/>
          <p:nvPr/>
        </p:nvSpPr>
        <p:spPr>
          <a:xfrm>
            <a:off x="975749" y="1614725"/>
            <a:ext cx="2408825" cy="1260900"/>
          </a:xfrm>
          <a:prstGeom prst="rect">
            <a:avLst/>
          </a:prstGeom>
          <a:noFill/>
          <a:ln>
            <a:noFill/>
          </a:ln>
        </p:spPr>
        <p:txBody>
          <a:bodyPr spcFirstLastPara="1" wrap="square" lIns="91425" tIns="91425" rIns="91425" bIns="91425" anchor="t" anchorCtr="0">
            <a:noAutofit/>
          </a:bodyPr>
          <a:lstStyle/>
          <a:p>
            <a:pPr lvl="0"/>
            <a:r>
              <a:rPr lang="en" sz="1300">
                <a:solidFill>
                  <a:srgbClr val="595959"/>
                </a:solidFill>
              </a:rPr>
              <a:t>Posting topical, time-sensitive updates and industry insights to show that Bayer has a pulse on our industry. Share </a:t>
            </a:r>
            <a:r>
              <a:rPr lang="en" sz="1300" b="1">
                <a:solidFill>
                  <a:srgbClr val="595959"/>
                </a:solidFill>
              </a:rPr>
              <a:t>advice, words of wisdom &amp;  meaningful tips</a:t>
            </a:r>
            <a:r>
              <a:rPr lang="en" sz="1300">
                <a:solidFill>
                  <a:srgbClr val="595959"/>
                </a:solidFill>
              </a:rPr>
              <a:t>.</a:t>
            </a:r>
            <a:endParaRPr sz="1300">
              <a:solidFill>
                <a:srgbClr val="595959"/>
              </a:solidFill>
            </a:endParaRPr>
          </a:p>
        </p:txBody>
      </p:sp>
      <p:sp>
        <p:nvSpPr>
          <p:cNvPr id="230" name="Google Shape;230;p35"/>
          <p:cNvSpPr txBox="1"/>
          <p:nvPr/>
        </p:nvSpPr>
        <p:spPr>
          <a:xfrm>
            <a:off x="975750" y="3182050"/>
            <a:ext cx="23028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595959"/>
                </a:solidFill>
              </a:rPr>
              <a:t>Emphasizing Bayer's leadership, </a:t>
            </a:r>
            <a:r>
              <a:rPr lang="en" sz="1300" b="1">
                <a:solidFill>
                  <a:srgbClr val="595959"/>
                </a:solidFill>
              </a:rPr>
              <a:t>commitment to sustainability and innovation, </a:t>
            </a:r>
            <a:r>
              <a:rPr lang="en" sz="1300">
                <a:solidFill>
                  <a:srgbClr val="595959"/>
                </a:solidFill>
              </a:rPr>
              <a:t>targeting topics that resonate with our </a:t>
            </a:r>
            <a:br>
              <a:rPr lang="en" sz="1300">
                <a:solidFill>
                  <a:srgbClr val="595959"/>
                </a:solidFill>
              </a:rPr>
            </a:br>
            <a:r>
              <a:rPr lang="en" sz="1300">
                <a:solidFill>
                  <a:srgbClr val="595959"/>
                </a:solidFill>
              </a:rPr>
              <a:t>key audiences, offering “knowledge and insights”.</a:t>
            </a:r>
            <a:endParaRPr sz="1300">
              <a:solidFill>
                <a:srgbClr val="595959"/>
              </a:solidFill>
            </a:endParaRPr>
          </a:p>
        </p:txBody>
      </p:sp>
      <p:sp>
        <p:nvSpPr>
          <p:cNvPr id="231" name="Google Shape;231;p35"/>
          <p:cNvSpPr txBox="1"/>
          <p:nvPr/>
        </p:nvSpPr>
        <p:spPr>
          <a:xfrm>
            <a:off x="3726775" y="1614725"/>
            <a:ext cx="2397900" cy="1129500"/>
          </a:xfrm>
          <a:prstGeom prst="rect">
            <a:avLst/>
          </a:prstGeom>
          <a:noFill/>
          <a:ln>
            <a:noFill/>
          </a:ln>
        </p:spPr>
        <p:txBody>
          <a:bodyPr spcFirstLastPara="1" wrap="square" lIns="91425" tIns="91425" rIns="91425" bIns="91425" anchor="t" anchorCtr="0">
            <a:noAutofit/>
          </a:bodyPr>
          <a:lstStyle/>
          <a:p>
            <a:pPr lvl="0"/>
            <a:r>
              <a:rPr lang="en-US" sz="1300">
                <a:solidFill>
                  <a:srgbClr val="595959"/>
                </a:solidFill>
              </a:rPr>
              <a:t>Sharing content to showcase </a:t>
            </a:r>
            <a:r>
              <a:rPr lang="en-US" sz="1300" b="1">
                <a:solidFill>
                  <a:srgbClr val="595959"/>
                </a:solidFill>
              </a:rPr>
              <a:t>Bayer’s activities </a:t>
            </a:r>
            <a:r>
              <a:rPr lang="en-US" sz="1300">
                <a:solidFill>
                  <a:srgbClr val="595959"/>
                </a:solidFill>
              </a:rPr>
              <a:t>and </a:t>
            </a:r>
            <a:r>
              <a:rPr lang="en-US" sz="1300" b="1">
                <a:solidFill>
                  <a:srgbClr val="595959"/>
                </a:solidFill>
              </a:rPr>
              <a:t>achievements</a:t>
            </a:r>
            <a:r>
              <a:rPr lang="en-US" sz="1300">
                <a:solidFill>
                  <a:srgbClr val="595959"/>
                </a:solidFill>
              </a:rPr>
              <a:t>, as well as its tangible impact on global events and broader world issues. </a:t>
            </a:r>
          </a:p>
        </p:txBody>
      </p:sp>
      <p:sp>
        <p:nvSpPr>
          <p:cNvPr id="232" name="Google Shape;232;p35"/>
          <p:cNvSpPr txBox="1"/>
          <p:nvPr/>
        </p:nvSpPr>
        <p:spPr>
          <a:xfrm>
            <a:off x="3726775" y="3182050"/>
            <a:ext cx="2302800" cy="15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595959"/>
                </a:solidFill>
              </a:rPr>
              <a:t>Focusing on formats that perform well including animated and </a:t>
            </a:r>
            <a:r>
              <a:rPr lang="en" sz="1300" b="1">
                <a:solidFill>
                  <a:srgbClr val="595959"/>
                </a:solidFill>
              </a:rPr>
              <a:t>short</a:t>
            </a:r>
            <a:r>
              <a:rPr lang="en" sz="1300">
                <a:solidFill>
                  <a:srgbClr val="595959"/>
                </a:solidFill>
              </a:rPr>
              <a:t> </a:t>
            </a:r>
            <a:r>
              <a:rPr lang="en" sz="1300" b="1">
                <a:solidFill>
                  <a:srgbClr val="595959"/>
                </a:solidFill>
              </a:rPr>
              <a:t>form video content, </a:t>
            </a:r>
            <a:r>
              <a:rPr lang="en" sz="1300">
                <a:solidFill>
                  <a:srgbClr val="595959"/>
                </a:solidFill>
              </a:rPr>
              <a:t>and explore new formats, such as </a:t>
            </a:r>
            <a:r>
              <a:rPr lang="en" sz="1300" b="1">
                <a:solidFill>
                  <a:srgbClr val="595959"/>
                </a:solidFill>
              </a:rPr>
              <a:t>articles, multi-image and PDF documents. </a:t>
            </a:r>
            <a:endParaRPr sz="1000" b="1">
              <a:solidFill>
                <a:srgbClr val="595959"/>
              </a:solidFill>
            </a:endParaRPr>
          </a:p>
          <a:p>
            <a:pPr marL="0" lvl="0" indent="0" algn="l" rtl="0">
              <a:spcBef>
                <a:spcPts val="0"/>
              </a:spcBef>
              <a:spcAft>
                <a:spcPts val="0"/>
              </a:spcAft>
              <a:buNone/>
            </a:pPr>
            <a:endParaRPr sz="1000">
              <a:solidFill>
                <a:srgbClr val="595959"/>
              </a:solidFill>
            </a:endParaRPr>
          </a:p>
        </p:txBody>
      </p:sp>
      <p:sp>
        <p:nvSpPr>
          <p:cNvPr id="233" name="Google Shape;233;p35"/>
          <p:cNvSpPr txBox="1"/>
          <p:nvPr/>
        </p:nvSpPr>
        <p:spPr>
          <a:xfrm>
            <a:off x="6343100" y="1614725"/>
            <a:ext cx="2397900" cy="11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solidFill>
                  <a:srgbClr val="595959"/>
                </a:solidFill>
              </a:rPr>
              <a:t>Continuing to create great  </a:t>
            </a:r>
            <a:r>
              <a:rPr lang="en" sz="1300" b="1">
                <a:solidFill>
                  <a:srgbClr val="595959"/>
                </a:solidFill>
              </a:rPr>
              <a:t>employee-centric content</a:t>
            </a:r>
            <a:r>
              <a:rPr lang="en" sz="1300">
                <a:solidFill>
                  <a:srgbClr val="595959"/>
                </a:solidFill>
              </a:rPr>
              <a:t>, showing off Bayer culture and the human side of the company</a:t>
            </a:r>
            <a:r>
              <a:rPr lang="en" sz="1300" b="1">
                <a:solidFill>
                  <a:srgbClr val="595959"/>
                </a:solidFill>
              </a:rPr>
              <a:t>.</a:t>
            </a:r>
            <a:endParaRPr sz="1300" b="1">
              <a:solidFill>
                <a:srgbClr val="595959"/>
              </a:solidFill>
            </a:endParaRPr>
          </a:p>
          <a:p>
            <a:pPr marL="0" lvl="0" indent="0" algn="l" rtl="0">
              <a:spcBef>
                <a:spcPts val="0"/>
              </a:spcBef>
              <a:spcAft>
                <a:spcPts val="0"/>
              </a:spcAft>
              <a:buNone/>
            </a:pPr>
            <a:endParaRPr sz="1000">
              <a:solidFill>
                <a:srgbClr val="595959"/>
              </a:solidFill>
            </a:endParaRPr>
          </a:p>
        </p:txBody>
      </p:sp>
      <p:grpSp>
        <p:nvGrpSpPr>
          <p:cNvPr id="234" name="Google Shape;234;p35"/>
          <p:cNvGrpSpPr/>
          <p:nvPr/>
        </p:nvGrpSpPr>
        <p:grpSpPr>
          <a:xfrm>
            <a:off x="756175" y="1614725"/>
            <a:ext cx="324000" cy="248675"/>
            <a:chOff x="756175" y="1643400"/>
            <a:chExt cx="324000" cy="248675"/>
          </a:xfrm>
        </p:grpSpPr>
        <p:sp>
          <p:nvSpPr>
            <p:cNvPr id="235" name="Google Shape;235;p35"/>
            <p:cNvSpPr/>
            <p:nvPr/>
          </p:nvSpPr>
          <p:spPr>
            <a:xfrm>
              <a:off x="786275" y="1706075"/>
              <a:ext cx="186000" cy="186000"/>
            </a:xfrm>
            <a:prstGeom prst="ellipse">
              <a:avLst/>
            </a:prstGeom>
            <a:solidFill>
              <a:srgbClr val="009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236" name="Google Shape;236;p35"/>
            <p:cNvSpPr txBox="1"/>
            <p:nvPr/>
          </p:nvSpPr>
          <p:spPr>
            <a:xfrm>
              <a:off x="756175" y="1643400"/>
              <a:ext cx="324000" cy="1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lt1"/>
                  </a:solidFill>
                </a:rPr>
                <a:t>1</a:t>
              </a:r>
              <a:endParaRPr sz="800" b="1">
                <a:solidFill>
                  <a:schemeClr val="lt1"/>
                </a:solidFill>
              </a:endParaRPr>
            </a:p>
          </p:txBody>
        </p:sp>
      </p:grpSp>
      <p:grpSp>
        <p:nvGrpSpPr>
          <p:cNvPr id="237" name="Google Shape;237;p35"/>
          <p:cNvGrpSpPr/>
          <p:nvPr/>
        </p:nvGrpSpPr>
        <p:grpSpPr>
          <a:xfrm>
            <a:off x="756175" y="3182050"/>
            <a:ext cx="324000" cy="248675"/>
            <a:chOff x="756175" y="3394625"/>
            <a:chExt cx="324000" cy="248675"/>
          </a:xfrm>
        </p:grpSpPr>
        <p:sp>
          <p:nvSpPr>
            <p:cNvPr id="238" name="Google Shape;238;p35"/>
            <p:cNvSpPr/>
            <p:nvPr/>
          </p:nvSpPr>
          <p:spPr>
            <a:xfrm>
              <a:off x="786275" y="3457300"/>
              <a:ext cx="186000" cy="186000"/>
            </a:xfrm>
            <a:prstGeom prst="ellipse">
              <a:avLst/>
            </a:prstGeom>
            <a:solidFill>
              <a:srgbClr val="009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239" name="Google Shape;239;p35"/>
            <p:cNvSpPr txBox="1"/>
            <p:nvPr/>
          </p:nvSpPr>
          <p:spPr>
            <a:xfrm>
              <a:off x="756175" y="3394625"/>
              <a:ext cx="324000" cy="1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lt1"/>
                  </a:solidFill>
                </a:rPr>
                <a:t>4</a:t>
              </a:r>
              <a:endParaRPr sz="800" b="1">
                <a:solidFill>
                  <a:schemeClr val="lt1"/>
                </a:solidFill>
              </a:endParaRPr>
            </a:p>
          </p:txBody>
        </p:sp>
      </p:grpSp>
      <p:grpSp>
        <p:nvGrpSpPr>
          <p:cNvPr id="240" name="Google Shape;240;p35"/>
          <p:cNvGrpSpPr/>
          <p:nvPr/>
        </p:nvGrpSpPr>
        <p:grpSpPr>
          <a:xfrm>
            <a:off x="3492475" y="1614725"/>
            <a:ext cx="324000" cy="248675"/>
            <a:chOff x="3492475" y="1643400"/>
            <a:chExt cx="324000" cy="248675"/>
          </a:xfrm>
        </p:grpSpPr>
        <p:sp>
          <p:nvSpPr>
            <p:cNvPr id="241" name="Google Shape;241;p35"/>
            <p:cNvSpPr/>
            <p:nvPr/>
          </p:nvSpPr>
          <p:spPr>
            <a:xfrm>
              <a:off x="3522575" y="1706075"/>
              <a:ext cx="186000" cy="186000"/>
            </a:xfrm>
            <a:prstGeom prst="ellipse">
              <a:avLst/>
            </a:prstGeom>
            <a:solidFill>
              <a:srgbClr val="009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242" name="Google Shape;242;p35"/>
            <p:cNvSpPr txBox="1"/>
            <p:nvPr/>
          </p:nvSpPr>
          <p:spPr>
            <a:xfrm>
              <a:off x="3492475" y="1643400"/>
              <a:ext cx="324000" cy="1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lt1"/>
                  </a:solidFill>
                </a:rPr>
                <a:t>2</a:t>
              </a:r>
              <a:endParaRPr sz="800" b="1">
                <a:solidFill>
                  <a:schemeClr val="lt1"/>
                </a:solidFill>
              </a:endParaRPr>
            </a:p>
          </p:txBody>
        </p:sp>
      </p:grpSp>
      <p:grpSp>
        <p:nvGrpSpPr>
          <p:cNvPr id="243" name="Google Shape;243;p35"/>
          <p:cNvGrpSpPr/>
          <p:nvPr/>
        </p:nvGrpSpPr>
        <p:grpSpPr>
          <a:xfrm>
            <a:off x="6109325" y="1614725"/>
            <a:ext cx="324000" cy="248675"/>
            <a:chOff x="6109325" y="1643400"/>
            <a:chExt cx="324000" cy="248675"/>
          </a:xfrm>
        </p:grpSpPr>
        <p:sp>
          <p:nvSpPr>
            <p:cNvPr id="244" name="Google Shape;244;p35"/>
            <p:cNvSpPr/>
            <p:nvPr/>
          </p:nvSpPr>
          <p:spPr>
            <a:xfrm>
              <a:off x="6139425" y="1706075"/>
              <a:ext cx="186000" cy="186000"/>
            </a:xfrm>
            <a:prstGeom prst="ellipse">
              <a:avLst/>
            </a:prstGeom>
            <a:solidFill>
              <a:srgbClr val="009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245" name="Google Shape;245;p35"/>
            <p:cNvSpPr txBox="1"/>
            <p:nvPr/>
          </p:nvSpPr>
          <p:spPr>
            <a:xfrm>
              <a:off x="6109325" y="1643400"/>
              <a:ext cx="324000" cy="1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lt1"/>
                  </a:solidFill>
                </a:rPr>
                <a:t>3</a:t>
              </a:r>
              <a:endParaRPr sz="800" b="1">
                <a:solidFill>
                  <a:schemeClr val="lt1"/>
                </a:solidFill>
              </a:endParaRPr>
            </a:p>
          </p:txBody>
        </p:sp>
      </p:grpSp>
      <p:grpSp>
        <p:nvGrpSpPr>
          <p:cNvPr id="246" name="Google Shape;246;p35"/>
          <p:cNvGrpSpPr/>
          <p:nvPr/>
        </p:nvGrpSpPr>
        <p:grpSpPr>
          <a:xfrm>
            <a:off x="3492475" y="3182050"/>
            <a:ext cx="324000" cy="248675"/>
            <a:chOff x="3492475" y="3394625"/>
            <a:chExt cx="324000" cy="248675"/>
          </a:xfrm>
        </p:grpSpPr>
        <p:sp>
          <p:nvSpPr>
            <p:cNvPr id="247" name="Google Shape;247;p35"/>
            <p:cNvSpPr/>
            <p:nvPr/>
          </p:nvSpPr>
          <p:spPr>
            <a:xfrm>
              <a:off x="3522575" y="3457300"/>
              <a:ext cx="186000" cy="186000"/>
            </a:xfrm>
            <a:prstGeom prst="ellipse">
              <a:avLst/>
            </a:prstGeom>
            <a:solidFill>
              <a:srgbClr val="009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248" name="Google Shape;248;p35"/>
            <p:cNvSpPr txBox="1"/>
            <p:nvPr/>
          </p:nvSpPr>
          <p:spPr>
            <a:xfrm>
              <a:off x="3492475" y="3394625"/>
              <a:ext cx="324000" cy="1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lt1"/>
                  </a:solidFill>
                </a:rPr>
                <a:t>5</a:t>
              </a:r>
              <a:endParaRPr sz="800" b="1">
                <a:solidFill>
                  <a:schemeClr val="lt1"/>
                </a:solidFill>
              </a:endParaRPr>
            </a:p>
          </p:txBody>
        </p:sp>
      </p:grpSp>
      <p:grpSp>
        <p:nvGrpSpPr>
          <p:cNvPr id="249" name="Google Shape;249;p35"/>
          <p:cNvGrpSpPr/>
          <p:nvPr/>
        </p:nvGrpSpPr>
        <p:grpSpPr>
          <a:xfrm>
            <a:off x="6109325" y="3182050"/>
            <a:ext cx="324000" cy="248675"/>
            <a:chOff x="756175" y="1643400"/>
            <a:chExt cx="324000" cy="248675"/>
          </a:xfrm>
        </p:grpSpPr>
        <p:sp>
          <p:nvSpPr>
            <p:cNvPr id="250" name="Google Shape;250;p35"/>
            <p:cNvSpPr/>
            <p:nvPr/>
          </p:nvSpPr>
          <p:spPr>
            <a:xfrm>
              <a:off x="786275" y="1706075"/>
              <a:ext cx="186000" cy="186000"/>
            </a:xfrm>
            <a:prstGeom prst="ellipse">
              <a:avLst/>
            </a:prstGeom>
            <a:solidFill>
              <a:srgbClr val="009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p>
          </p:txBody>
        </p:sp>
        <p:sp>
          <p:nvSpPr>
            <p:cNvPr id="251" name="Google Shape;251;p35"/>
            <p:cNvSpPr txBox="1"/>
            <p:nvPr/>
          </p:nvSpPr>
          <p:spPr>
            <a:xfrm>
              <a:off x="756175" y="1643400"/>
              <a:ext cx="324000" cy="1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lt1"/>
                  </a:solidFill>
                </a:rPr>
                <a:t>6</a:t>
              </a:r>
              <a:endParaRPr sz="800" b="1">
                <a:solidFill>
                  <a:schemeClr val="lt1"/>
                </a:solidFill>
              </a:endParaRPr>
            </a:p>
          </p:txBody>
        </p:sp>
      </p:grpSp>
      <p:sp>
        <p:nvSpPr>
          <p:cNvPr id="252" name="Google Shape;252;p35"/>
          <p:cNvSpPr txBox="1"/>
          <p:nvPr/>
        </p:nvSpPr>
        <p:spPr>
          <a:xfrm>
            <a:off x="6343100" y="3164275"/>
            <a:ext cx="2397900" cy="17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rgbClr val="595959"/>
                </a:solidFill>
              </a:rPr>
              <a:t>Repurpose existing Bayer materials, </a:t>
            </a:r>
            <a:r>
              <a:rPr lang="en" sz="1300">
                <a:solidFill>
                  <a:srgbClr val="595959"/>
                </a:solidFill>
              </a:rPr>
              <a:t>such as web articles and videos, </a:t>
            </a:r>
            <a:r>
              <a:rPr lang="en" sz="1300" b="1">
                <a:solidFill>
                  <a:srgbClr val="595959"/>
                </a:solidFill>
              </a:rPr>
              <a:t>by updating and publishing natively </a:t>
            </a:r>
            <a:r>
              <a:rPr lang="en" sz="1300">
                <a:solidFill>
                  <a:srgbClr val="595959"/>
                </a:solidFill>
              </a:rPr>
              <a:t>to extend their reach and impact, minimizing the need for constant creation of new content and linking to the  website. </a:t>
            </a:r>
            <a:endParaRPr sz="1300">
              <a:solidFill>
                <a:srgbClr val="595959"/>
              </a:solidFill>
            </a:endParaRPr>
          </a:p>
          <a:p>
            <a:pPr marL="0" lvl="0" indent="0" algn="l" rtl="0">
              <a:spcBef>
                <a:spcPts val="0"/>
              </a:spcBef>
              <a:spcAft>
                <a:spcPts val="0"/>
              </a:spcAft>
              <a:buNone/>
            </a:pPr>
            <a:endParaRPr sz="1000">
              <a:solidFill>
                <a:srgbClr val="595959"/>
              </a:solidFill>
            </a:endParaRPr>
          </a:p>
        </p:txBody>
      </p:sp>
      <p:sp>
        <p:nvSpPr>
          <p:cNvPr id="2" name="TextBox 1">
            <a:extLst>
              <a:ext uri="{FF2B5EF4-FFF2-40B4-BE49-F238E27FC236}">
                <a16:creationId xmlns:a16="http://schemas.microsoft.com/office/drawing/2014/main" id="{A2F08308-028F-CCAC-06D7-D89CA1043AEA}"/>
              </a:ext>
            </a:extLst>
          </p:cNvPr>
          <p:cNvSpPr txBox="1"/>
          <p:nvPr/>
        </p:nvSpPr>
        <p:spPr>
          <a:xfrm>
            <a:off x="6943724" y="162650"/>
            <a:ext cx="2066925" cy="52322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a:t>Bonus: importance of employee advocacy</a:t>
            </a:r>
          </a:p>
        </p:txBody>
      </p:sp>
      <p:sp>
        <p:nvSpPr>
          <p:cNvPr id="3" name="Star: 5 Points 2">
            <a:extLst>
              <a:ext uri="{FF2B5EF4-FFF2-40B4-BE49-F238E27FC236}">
                <a16:creationId xmlns:a16="http://schemas.microsoft.com/office/drawing/2014/main" id="{259EC8C5-59C4-2036-FF97-9BAFDAD40A56}"/>
              </a:ext>
            </a:extLst>
          </p:cNvPr>
          <p:cNvSpPr/>
          <p:nvPr/>
        </p:nvSpPr>
        <p:spPr>
          <a:xfrm>
            <a:off x="6829424" y="85725"/>
            <a:ext cx="200025" cy="209550"/>
          </a:xfrm>
          <a:prstGeom prst="star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6"/>
          <p:cNvSpPr txBox="1"/>
          <p:nvPr/>
        </p:nvSpPr>
        <p:spPr>
          <a:xfrm>
            <a:off x="257175" y="1957800"/>
            <a:ext cx="3299400" cy="13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lt1"/>
                </a:solidFill>
              </a:rPr>
              <a:t>Bayer Activities &amp;  Achievements</a:t>
            </a:r>
            <a:endParaRPr sz="3600" b="1">
              <a:solidFill>
                <a:schemeClr val="lt1"/>
              </a:solidFill>
            </a:endParaRPr>
          </a:p>
        </p:txBody>
      </p:sp>
      <p:sp>
        <p:nvSpPr>
          <p:cNvPr id="258" name="Google Shape;258;p36"/>
          <p:cNvSpPr txBox="1"/>
          <p:nvPr/>
        </p:nvSpPr>
        <p:spPr>
          <a:xfrm>
            <a:off x="257175" y="1598700"/>
            <a:ext cx="22803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CONTENT THEME #1:</a:t>
            </a:r>
            <a:endParaRPr>
              <a:solidFill>
                <a:schemeClr val="lt1"/>
              </a:solidFill>
            </a:endParaRPr>
          </a:p>
        </p:txBody>
      </p:sp>
      <p:sp>
        <p:nvSpPr>
          <p:cNvPr id="259" name="Google Shape;259;p36"/>
          <p:cNvSpPr txBox="1"/>
          <p:nvPr/>
        </p:nvSpPr>
        <p:spPr>
          <a:xfrm>
            <a:off x="4462050" y="1147500"/>
            <a:ext cx="4033800" cy="219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tx1">
                    <a:lumMod val="65000"/>
                    <a:lumOff val="35000"/>
                  </a:schemeClr>
                </a:solidFill>
              </a:rPr>
              <a:t>This content spotlights Bayer’s business activities and accomplishments, ranging from notable milestones within specific divisions and product lines to overarching brand successes. </a:t>
            </a:r>
            <a:endParaRPr sz="1500">
              <a:solidFill>
                <a:schemeClr val="tx1">
                  <a:lumMod val="65000"/>
                  <a:lumOff val="35000"/>
                </a:schemeClr>
              </a:solidFill>
            </a:endParaRPr>
          </a:p>
          <a:p>
            <a:pPr marL="0" lvl="0" indent="0" algn="l" rtl="0">
              <a:lnSpc>
                <a:spcPct val="100000"/>
              </a:lnSpc>
              <a:spcBef>
                <a:spcPts val="0"/>
              </a:spcBef>
              <a:spcAft>
                <a:spcPts val="0"/>
              </a:spcAft>
              <a:buNone/>
            </a:pPr>
            <a:endParaRPr sz="1500">
              <a:solidFill>
                <a:schemeClr val="tx1">
                  <a:lumMod val="65000"/>
                  <a:lumOff val="35000"/>
                </a:schemeClr>
              </a:solidFill>
            </a:endParaRPr>
          </a:p>
          <a:p>
            <a:pPr marL="0" lvl="0" indent="0" algn="l" rtl="0">
              <a:lnSpc>
                <a:spcPct val="100000"/>
              </a:lnSpc>
              <a:spcBef>
                <a:spcPts val="0"/>
              </a:spcBef>
              <a:spcAft>
                <a:spcPts val="0"/>
              </a:spcAft>
              <a:buNone/>
            </a:pPr>
            <a:r>
              <a:rPr lang="en" sz="1500">
                <a:solidFill>
                  <a:schemeClr val="tx1">
                    <a:lumMod val="65000"/>
                    <a:lumOff val="35000"/>
                  </a:schemeClr>
                </a:solidFill>
              </a:rPr>
              <a:t>This content resonates with stakeholders and external audiences, effectively demonstrating how Bayer fulfills its mission of "Health for All, Hunger for None."</a:t>
            </a:r>
            <a:endParaRPr sz="1500">
              <a:solidFill>
                <a:schemeClr val="tx1">
                  <a:lumMod val="65000"/>
                  <a:lumOff val="35000"/>
                </a:schemeClr>
              </a:solidFill>
            </a:endParaRPr>
          </a:p>
        </p:txBody>
      </p:sp>
      <p:sp>
        <p:nvSpPr>
          <p:cNvPr id="2" name="TextBox 1">
            <a:extLst>
              <a:ext uri="{FF2B5EF4-FFF2-40B4-BE49-F238E27FC236}">
                <a16:creationId xmlns:a16="http://schemas.microsoft.com/office/drawing/2014/main" id="{96E0281D-AC32-7BFB-CB42-E6529FE9D8F9}"/>
              </a:ext>
            </a:extLst>
          </p:cNvPr>
          <p:cNvSpPr txBox="1"/>
          <p:nvPr/>
        </p:nvSpPr>
        <p:spPr>
          <a:xfrm>
            <a:off x="4462050" y="3985260"/>
            <a:ext cx="4107180" cy="523220"/>
          </a:xfrm>
          <a:prstGeom prst="rect">
            <a:avLst/>
          </a:prstGeom>
          <a:noFill/>
        </p:spPr>
        <p:txBody>
          <a:bodyPr wrap="square" rtlCol="0">
            <a:spAutoFit/>
          </a:bodyPr>
          <a:lstStyle/>
          <a:p>
            <a:r>
              <a:rPr lang="en-US" i="1">
                <a:solidFill>
                  <a:schemeClr val="tx2">
                    <a:lumMod val="50000"/>
                  </a:schemeClr>
                </a:solidFill>
              </a:rPr>
              <a:t>Note: show off awards and accomplishments, without being boastful.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315644" y="1052831"/>
            <a:ext cx="2001838" cy="3416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r>
              <a:rPr lang="en" sz="1200" b="1">
                <a:solidFill>
                  <a:srgbClr val="0091DF"/>
                </a:solidFill>
              </a:rPr>
              <a:t>Why it works:</a:t>
            </a:r>
            <a:endParaRPr sz="1200" b="1">
              <a:solidFill>
                <a:srgbClr val="0091DF"/>
              </a:solidFill>
            </a:endParaRPr>
          </a:p>
          <a:p>
            <a:pPr marL="285750" lvl="0" indent="-285750" algn="l" rtl="0">
              <a:lnSpc>
                <a:spcPct val="100000"/>
              </a:lnSpc>
              <a:spcBef>
                <a:spcPts val="1200"/>
              </a:spcBef>
              <a:spcAft>
                <a:spcPts val="0"/>
              </a:spcAft>
              <a:buClr>
                <a:schemeClr val="dk2"/>
              </a:buClr>
              <a:buSzPts val="900"/>
              <a:buChar char="●"/>
            </a:pPr>
            <a:r>
              <a:rPr lang="en" sz="900">
                <a:solidFill>
                  <a:schemeClr val="tx1">
                    <a:lumMod val="85000"/>
                    <a:lumOff val="15000"/>
                  </a:schemeClr>
                </a:solidFill>
              </a:rPr>
              <a:t>Exciting brand news, </a:t>
            </a:r>
            <a:br>
              <a:rPr lang="en" sz="900">
                <a:solidFill>
                  <a:schemeClr val="tx1">
                    <a:lumMod val="85000"/>
                    <a:lumOff val="15000"/>
                  </a:schemeClr>
                </a:solidFill>
              </a:rPr>
            </a:br>
            <a:r>
              <a:rPr lang="en" sz="900">
                <a:solidFill>
                  <a:schemeClr val="tx1">
                    <a:lumMod val="85000"/>
                    <a:lumOff val="15000"/>
                  </a:schemeClr>
                </a:solidFill>
              </a:rPr>
              <a:t>enticing to all key audiences</a:t>
            </a:r>
            <a:br>
              <a:rPr lang="en" sz="900">
                <a:solidFill>
                  <a:schemeClr val="tx1">
                    <a:lumMod val="85000"/>
                    <a:lumOff val="15000"/>
                  </a:schemeClr>
                </a:solidFill>
              </a:rPr>
            </a:br>
            <a:endParaRPr sz="900">
              <a:solidFill>
                <a:schemeClr val="tx1">
                  <a:lumMod val="85000"/>
                  <a:lumOff val="15000"/>
                </a:schemeClr>
              </a:solidFill>
            </a:endParaRPr>
          </a:p>
          <a:p>
            <a:pPr marL="285750" lvl="0" indent="-285750" algn="l" rtl="0">
              <a:lnSpc>
                <a:spcPct val="100000"/>
              </a:lnSpc>
              <a:spcBef>
                <a:spcPts val="0"/>
              </a:spcBef>
              <a:spcAft>
                <a:spcPts val="0"/>
              </a:spcAft>
              <a:buClr>
                <a:schemeClr val="dk2"/>
              </a:buClr>
              <a:buSzPts val="900"/>
              <a:buChar char="●"/>
            </a:pPr>
            <a:r>
              <a:rPr lang="en" sz="900">
                <a:solidFill>
                  <a:schemeClr val="tx1">
                    <a:lumMod val="85000"/>
                    <a:lumOff val="15000"/>
                  </a:schemeClr>
                </a:solidFill>
              </a:rPr>
              <a:t>Leaders and employees </a:t>
            </a:r>
            <a:br>
              <a:rPr lang="en" sz="900">
                <a:solidFill>
                  <a:schemeClr val="tx1">
                    <a:lumMod val="85000"/>
                    <a:lumOff val="15000"/>
                  </a:schemeClr>
                </a:solidFill>
              </a:rPr>
            </a:br>
            <a:r>
              <a:rPr lang="en" sz="900">
                <a:solidFill>
                  <a:schemeClr val="tx1">
                    <a:lumMod val="85000"/>
                    <a:lumOff val="15000"/>
                  </a:schemeClr>
                </a:solidFill>
              </a:rPr>
              <a:t>want to share, which </a:t>
            </a:r>
            <a:br>
              <a:rPr lang="en" sz="900">
                <a:solidFill>
                  <a:schemeClr val="tx1">
                    <a:lumMod val="85000"/>
                    <a:lumOff val="15000"/>
                  </a:schemeClr>
                </a:solidFill>
              </a:rPr>
            </a:br>
            <a:r>
              <a:rPr lang="en" sz="900">
                <a:solidFill>
                  <a:schemeClr val="tx1">
                    <a:lumMod val="85000"/>
                    <a:lumOff val="15000"/>
                  </a:schemeClr>
                </a:solidFill>
              </a:rPr>
              <a:t>expands reach</a:t>
            </a:r>
            <a:br>
              <a:rPr lang="en" sz="900">
                <a:solidFill>
                  <a:schemeClr val="tx1">
                    <a:lumMod val="85000"/>
                    <a:lumOff val="15000"/>
                  </a:schemeClr>
                </a:solidFill>
              </a:rPr>
            </a:br>
            <a:endParaRPr sz="900">
              <a:solidFill>
                <a:schemeClr val="tx1">
                  <a:lumMod val="85000"/>
                  <a:lumOff val="15000"/>
                </a:schemeClr>
              </a:solidFill>
            </a:endParaRPr>
          </a:p>
          <a:p>
            <a:pPr marL="285750" lvl="0" indent="-285750" algn="l" rtl="0">
              <a:lnSpc>
                <a:spcPct val="100000"/>
              </a:lnSpc>
              <a:spcBef>
                <a:spcPts val="0"/>
              </a:spcBef>
              <a:spcAft>
                <a:spcPts val="0"/>
              </a:spcAft>
              <a:buClr>
                <a:schemeClr val="dk2"/>
              </a:buClr>
              <a:buSzPts val="900"/>
              <a:buChar char="●"/>
            </a:pPr>
            <a:r>
              <a:rPr lang="en" sz="900">
                <a:solidFill>
                  <a:schemeClr val="tx1">
                    <a:lumMod val="85000"/>
                    <a:lumOff val="15000"/>
                  </a:schemeClr>
                </a:solidFill>
              </a:rPr>
              <a:t>Reinforces Bayer’s value</a:t>
            </a:r>
            <a:br>
              <a:rPr lang="en" sz="900">
                <a:solidFill>
                  <a:schemeClr val="tx1">
                    <a:lumMod val="85000"/>
                    <a:lumOff val="15000"/>
                  </a:schemeClr>
                </a:solidFill>
              </a:rPr>
            </a:br>
            <a:endParaRPr sz="900">
              <a:solidFill>
                <a:schemeClr val="tx1">
                  <a:lumMod val="85000"/>
                  <a:lumOff val="15000"/>
                </a:schemeClr>
              </a:solidFill>
            </a:endParaRPr>
          </a:p>
          <a:p>
            <a:pPr marL="285750" lvl="0" indent="-285750" algn="l" rtl="0">
              <a:lnSpc>
                <a:spcPct val="100000"/>
              </a:lnSpc>
              <a:spcBef>
                <a:spcPts val="0"/>
              </a:spcBef>
              <a:spcAft>
                <a:spcPts val="0"/>
              </a:spcAft>
              <a:buClr>
                <a:schemeClr val="dk2"/>
              </a:buClr>
              <a:buSzPts val="900"/>
              <a:buChar char="●"/>
            </a:pPr>
            <a:r>
              <a:rPr lang="en" sz="900">
                <a:solidFill>
                  <a:schemeClr val="tx1">
                    <a:lumMod val="85000"/>
                    <a:lumOff val="15000"/>
                  </a:schemeClr>
                </a:solidFill>
              </a:rPr>
              <a:t>Provides key information </a:t>
            </a:r>
            <a:br>
              <a:rPr lang="en" sz="900">
                <a:solidFill>
                  <a:schemeClr val="tx1">
                    <a:lumMod val="85000"/>
                    <a:lumOff val="15000"/>
                  </a:schemeClr>
                </a:solidFill>
              </a:rPr>
            </a:br>
            <a:r>
              <a:rPr lang="en" sz="900">
                <a:solidFill>
                  <a:schemeClr val="tx1">
                    <a:lumMod val="85000"/>
                    <a:lumOff val="15000"/>
                  </a:schemeClr>
                </a:solidFill>
              </a:rPr>
              <a:t>in the copy and </a:t>
            </a:r>
            <a:br>
              <a:rPr lang="en" sz="900">
                <a:solidFill>
                  <a:schemeClr val="tx1">
                    <a:lumMod val="85000"/>
                    <a:lumOff val="15000"/>
                  </a:schemeClr>
                </a:solidFill>
              </a:rPr>
            </a:br>
            <a:r>
              <a:rPr lang="en" sz="900">
                <a:solidFill>
                  <a:schemeClr val="tx1">
                    <a:lumMod val="85000"/>
                    <a:lumOff val="15000"/>
                  </a:schemeClr>
                </a:solidFill>
              </a:rPr>
              <a:t>creative asset</a:t>
            </a:r>
            <a:endParaRPr sz="900">
              <a:solidFill>
                <a:schemeClr val="tx1">
                  <a:lumMod val="85000"/>
                  <a:lumOff val="15000"/>
                </a:schemeClr>
              </a:solidFill>
            </a:endParaRPr>
          </a:p>
          <a:p>
            <a:pPr marL="0" lvl="0" indent="0" algn="l" rtl="0">
              <a:spcBef>
                <a:spcPts val="0"/>
              </a:spcBef>
              <a:spcAft>
                <a:spcPts val="0"/>
              </a:spcAft>
              <a:buNone/>
            </a:pPr>
            <a:endParaRPr sz="1200" b="1">
              <a:solidFill>
                <a:schemeClr val="tx1">
                  <a:lumMod val="85000"/>
                  <a:lumOff val="15000"/>
                </a:schemeClr>
              </a:solidFill>
            </a:endParaRPr>
          </a:p>
          <a:p>
            <a:pPr marL="0" indent="0">
              <a:spcBef>
                <a:spcPts val="1200"/>
              </a:spcBef>
              <a:spcAft>
                <a:spcPts val="1200"/>
              </a:spcAft>
              <a:buNone/>
            </a:pPr>
            <a:r>
              <a:rPr lang="en" sz="900" i="1">
                <a:solidFill>
                  <a:schemeClr val="tx1">
                    <a:lumMod val="85000"/>
                    <a:lumOff val="15000"/>
                  </a:schemeClr>
                </a:solidFill>
              </a:rPr>
              <a:t>204K impressions, 4K likes</a:t>
            </a:r>
          </a:p>
        </p:txBody>
      </p:sp>
      <p:sp>
        <p:nvSpPr>
          <p:cNvPr id="267" name="Google Shape;267;p37"/>
          <p:cNvSpPr txBox="1">
            <a:spLocks noGrp="1"/>
          </p:cNvSpPr>
          <p:nvPr>
            <p:ph type="title" idx="4294967295"/>
          </p:nvPr>
        </p:nvSpPr>
        <p:spPr>
          <a:xfrm>
            <a:off x="152400" y="285465"/>
            <a:ext cx="8521700" cy="5762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20" b="1">
                <a:solidFill>
                  <a:srgbClr val="007BB5"/>
                </a:solidFill>
              </a:rPr>
              <a:t>Bayer Activities &amp; Achievements </a:t>
            </a:r>
            <a:endParaRPr sz="2020" b="1">
              <a:solidFill>
                <a:srgbClr val="007BB5"/>
              </a:solidFill>
            </a:endParaRPr>
          </a:p>
        </p:txBody>
      </p:sp>
      <p:sp>
        <p:nvSpPr>
          <p:cNvPr id="270" name="Google Shape;270;p37"/>
          <p:cNvSpPr txBox="1">
            <a:spLocks noGrp="1"/>
          </p:cNvSpPr>
          <p:nvPr>
            <p:ph type="body" idx="4294967295"/>
          </p:nvPr>
        </p:nvSpPr>
        <p:spPr>
          <a:xfrm>
            <a:off x="6941625" y="1006794"/>
            <a:ext cx="2000250" cy="3416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r>
              <a:rPr lang="en" sz="1200" b="1">
                <a:solidFill>
                  <a:srgbClr val="66B512"/>
                </a:solidFill>
              </a:rPr>
              <a:t>Why it works:</a:t>
            </a:r>
            <a:endParaRPr sz="1200" b="1">
              <a:solidFill>
                <a:srgbClr val="66B512"/>
              </a:solidFill>
            </a:endParaRPr>
          </a:p>
          <a:p>
            <a:pPr marL="457200" lvl="0" indent="-285750" algn="l" rtl="0">
              <a:lnSpc>
                <a:spcPct val="100000"/>
              </a:lnSpc>
              <a:spcBef>
                <a:spcPts val="1200"/>
              </a:spcBef>
              <a:spcAft>
                <a:spcPts val="0"/>
              </a:spcAft>
              <a:buClr>
                <a:schemeClr val="dk2"/>
              </a:buClr>
              <a:buSzPts val="900"/>
              <a:buChar char="●"/>
            </a:pPr>
            <a:r>
              <a:rPr lang="en" sz="900">
                <a:solidFill>
                  <a:schemeClr val="tx1">
                    <a:lumMod val="85000"/>
                    <a:lumOff val="15000"/>
                  </a:schemeClr>
                </a:solidFill>
              </a:rPr>
              <a:t>Celebrates a brand name that is easily accessible and recognizable</a:t>
            </a:r>
            <a:br>
              <a:rPr lang="en" sz="900">
                <a:solidFill>
                  <a:schemeClr val="tx1">
                    <a:lumMod val="85000"/>
                    <a:lumOff val="15000"/>
                  </a:schemeClr>
                </a:solidFill>
              </a:rPr>
            </a:br>
            <a:endParaRPr sz="900">
              <a:solidFill>
                <a:schemeClr val="tx1">
                  <a:lumMod val="85000"/>
                  <a:lumOff val="15000"/>
                </a:schemeClr>
              </a:solidFill>
            </a:endParaRPr>
          </a:p>
          <a:p>
            <a:pPr marL="457200" lvl="0" indent="-285750" algn="l" rtl="0">
              <a:lnSpc>
                <a:spcPct val="100000"/>
              </a:lnSpc>
              <a:spcBef>
                <a:spcPts val="0"/>
              </a:spcBef>
              <a:spcAft>
                <a:spcPts val="0"/>
              </a:spcAft>
              <a:buClr>
                <a:schemeClr val="dk2"/>
              </a:buClr>
              <a:buSzPts val="900"/>
              <a:buChar char="●"/>
            </a:pPr>
            <a:r>
              <a:rPr lang="en" sz="900">
                <a:solidFill>
                  <a:schemeClr val="tx1">
                    <a:lumMod val="85000"/>
                    <a:lumOff val="15000"/>
                  </a:schemeClr>
                </a:solidFill>
              </a:rPr>
              <a:t>Reinforces Bayer’s legacy</a:t>
            </a:r>
            <a:br>
              <a:rPr lang="en" sz="900">
                <a:solidFill>
                  <a:schemeClr val="tx1">
                    <a:lumMod val="85000"/>
                    <a:lumOff val="15000"/>
                  </a:schemeClr>
                </a:solidFill>
              </a:rPr>
            </a:br>
            <a:endParaRPr sz="900">
              <a:solidFill>
                <a:schemeClr val="tx1">
                  <a:lumMod val="85000"/>
                  <a:lumOff val="15000"/>
                </a:schemeClr>
              </a:solidFill>
            </a:endParaRPr>
          </a:p>
          <a:p>
            <a:pPr marL="457200" lvl="0" indent="-285750" algn="l" rtl="0">
              <a:lnSpc>
                <a:spcPct val="100000"/>
              </a:lnSpc>
              <a:spcBef>
                <a:spcPts val="0"/>
              </a:spcBef>
              <a:spcAft>
                <a:spcPts val="0"/>
              </a:spcAft>
              <a:buClr>
                <a:schemeClr val="dk2"/>
              </a:buClr>
              <a:buSzPts val="900"/>
              <a:buChar char="●"/>
            </a:pPr>
            <a:r>
              <a:rPr lang="en" sz="900">
                <a:solidFill>
                  <a:schemeClr val="tx1">
                    <a:lumMod val="85000"/>
                    <a:lumOff val="15000"/>
                  </a:schemeClr>
                </a:solidFill>
              </a:rPr>
              <a:t>Appeals to multiple audiences - point of </a:t>
            </a:r>
            <a:br>
              <a:rPr lang="en" sz="900">
                <a:solidFill>
                  <a:schemeClr val="tx1">
                    <a:lumMod val="85000"/>
                    <a:lumOff val="15000"/>
                  </a:schemeClr>
                </a:solidFill>
              </a:rPr>
            </a:br>
            <a:r>
              <a:rPr lang="en" sz="900">
                <a:solidFill>
                  <a:schemeClr val="tx1">
                    <a:lumMod val="85000"/>
                    <a:lumOff val="15000"/>
                  </a:schemeClr>
                </a:solidFill>
              </a:rPr>
              <a:t>pride for stakeholders, internal audiences </a:t>
            </a:r>
            <a:br>
              <a:rPr lang="en" sz="900">
                <a:solidFill>
                  <a:schemeClr val="tx1">
                    <a:lumMod val="85000"/>
                    <a:lumOff val="15000"/>
                  </a:schemeClr>
                </a:solidFill>
              </a:rPr>
            </a:br>
            <a:endParaRPr sz="900">
              <a:solidFill>
                <a:schemeClr val="tx1">
                  <a:lumMod val="85000"/>
                  <a:lumOff val="15000"/>
                </a:schemeClr>
              </a:solidFill>
            </a:endParaRPr>
          </a:p>
          <a:p>
            <a:pPr marL="457200" lvl="0" indent="-285750" algn="l" rtl="0">
              <a:lnSpc>
                <a:spcPct val="100000"/>
              </a:lnSpc>
              <a:spcBef>
                <a:spcPts val="0"/>
              </a:spcBef>
              <a:spcAft>
                <a:spcPts val="0"/>
              </a:spcAft>
              <a:buClr>
                <a:schemeClr val="dk2"/>
              </a:buClr>
              <a:buSzPts val="900"/>
              <a:buChar char="●"/>
            </a:pPr>
            <a:r>
              <a:rPr lang="en" sz="900">
                <a:solidFill>
                  <a:schemeClr val="tx1">
                    <a:lumMod val="85000"/>
                    <a:lumOff val="15000"/>
                  </a:schemeClr>
                </a:solidFill>
              </a:rPr>
              <a:t>Animation / video format consistently performs well </a:t>
            </a:r>
          </a:p>
          <a:p>
            <a:pPr marL="171450" indent="0">
              <a:lnSpc>
                <a:spcPct val="100000"/>
              </a:lnSpc>
              <a:buSzPts val="900"/>
              <a:buNone/>
            </a:pPr>
            <a:endParaRPr lang="en" sz="900">
              <a:solidFill>
                <a:schemeClr val="tx1">
                  <a:lumMod val="85000"/>
                  <a:lumOff val="15000"/>
                </a:schemeClr>
              </a:solidFill>
            </a:endParaRPr>
          </a:p>
          <a:p>
            <a:pPr marL="171450" indent="0">
              <a:lnSpc>
                <a:spcPct val="100000"/>
              </a:lnSpc>
              <a:buSzPts val="900"/>
              <a:buNone/>
            </a:pPr>
            <a:r>
              <a:rPr lang="en" sz="900" i="1">
                <a:solidFill>
                  <a:schemeClr val="tx1">
                    <a:lumMod val="85000"/>
                    <a:lumOff val="15000"/>
                  </a:schemeClr>
                </a:solidFill>
              </a:rPr>
              <a:t>86K imptessions, 30K views, 1.5K likes</a:t>
            </a:r>
          </a:p>
          <a:p>
            <a:pPr marL="457200" lvl="0" indent="-285750" algn="l" rtl="0">
              <a:lnSpc>
                <a:spcPct val="100000"/>
              </a:lnSpc>
              <a:spcBef>
                <a:spcPts val="0"/>
              </a:spcBef>
              <a:spcAft>
                <a:spcPts val="0"/>
              </a:spcAft>
              <a:buClr>
                <a:schemeClr val="dk2"/>
              </a:buClr>
              <a:buSzPts val="900"/>
              <a:buChar char="●"/>
            </a:pPr>
            <a:endParaRPr sz="900"/>
          </a:p>
        </p:txBody>
      </p:sp>
      <p:pic>
        <p:nvPicPr>
          <p:cNvPr id="265" name="Google Shape;265;p37"/>
          <p:cNvPicPr preferRelativeResize="0"/>
          <p:nvPr/>
        </p:nvPicPr>
        <p:blipFill>
          <a:blip r:embed="rId3">
            <a:alphaModFix/>
          </a:blip>
          <a:stretch>
            <a:fillRect/>
          </a:stretch>
        </p:blipFill>
        <p:spPr>
          <a:xfrm>
            <a:off x="2260600" y="1302702"/>
            <a:ext cx="2318349" cy="2322575"/>
          </a:xfrm>
          <a:prstGeom prst="rect">
            <a:avLst/>
          </a:prstGeom>
          <a:noFill/>
          <a:ln w="9525" cap="flat" cmpd="sng">
            <a:solidFill>
              <a:schemeClr val="lt2"/>
            </a:solidFill>
            <a:prstDash val="solid"/>
            <a:round/>
            <a:headEnd type="none" w="sm" len="sm"/>
            <a:tailEnd type="none" w="sm" len="sm"/>
          </a:ln>
        </p:spPr>
      </p:pic>
      <p:pic>
        <p:nvPicPr>
          <p:cNvPr id="266" name="Google Shape;266;p37"/>
          <p:cNvPicPr preferRelativeResize="0"/>
          <p:nvPr/>
        </p:nvPicPr>
        <p:blipFill>
          <a:blip r:embed="rId4">
            <a:alphaModFix/>
          </a:blip>
          <a:stretch>
            <a:fillRect/>
          </a:stretch>
        </p:blipFill>
        <p:spPr>
          <a:xfrm>
            <a:off x="4832562" y="1302712"/>
            <a:ext cx="1977151" cy="3240525"/>
          </a:xfrm>
          <a:prstGeom prst="rect">
            <a:avLst/>
          </a:prstGeom>
          <a:noFill/>
          <a:ln w="9525" cap="flat" cmpd="sng">
            <a:solidFill>
              <a:schemeClr val="lt2"/>
            </a:solidFill>
            <a:prstDash val="solid"/>
            <a:round/>
            <a:headEnd type="none" w="sm" len="sm"/>
            <a:tailEnd type="none" w="sm" len="sm"/>
          </a:ln>
        </p:spPr>
      </p:pic>
      <p:sp>
        <p:nvSpPr>
          <p:cNvPr id="268" name="Google Shape;268;p37"/>
          <p:cNvSpPr txBox="1"/>
          <p:nvPr/>
        </p:nvSpPr>
        <p:spPr>
          <a:xfrm>
            <a:off x="227052" y="1152475"/>
            <a:ext cx="1636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solidFill>
                  <a:schemeClr val="bg2"/>
                </a:solidFill>
              </a:rPr>
              <a:t>AgriScience Ranking</a:t>
            </a:r>
            <a:endParaRPr sz="1100" i="1">
              <a:solidFill>
                <a:schemeClr val="bg2"/>
              </a:solidFill>
            </a:endParaRPr>
          </a:p>
        </p:txBody>
      </p:sp>
      <p:sp>
        <p:nvSpPr>
          <p:cNvPr id="269" name="Google Shape;269;p37"/>
          <p:cNvSpPr txBox="1"/>
          <p:nvPr/>
        </p:nvSpPr>
        <p:spPr>
          <a:xfrm>
            <a:off x="6753888" y="1152475"/>
            <a:ext cx="21681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solidFill>
                  <a:schemeClr val="bg2"/>
                </a:solidFill>
              </a:rPr>
              <a:t>125th Anniversary of Aspirin</a:t>
            </a:r>
            <a:endParaRPr sz="1100" i="1">
              <a:solidFill>
                <a:schemeClr val="bg2"/>
              </a:solidFill>
            </a:endParaRPr>
          </a:p>
        </p:txBody>
      </p:sp>
      <p:sp>
        <p:nvSpPr>
          <p:cNvPr id="271" name="Google Shape;271;p37"/>
          <p:cNvSpPr/>
          <p:nvPr/>
        </p:nvSpPr>
        <p:spPr>
          <a:xfrm>
            <a:off x="2202375" y="1246888"/>
            <a:ext cx="2434800" cy="2434200"/>
          </a:xfrm>
          <a:prstGeom prst="rect">
            <a:avLst/>
          </a:prstGeom>
          <a:noFill/>
          <a:ln w="9525" cap="flat" cmpd="sng">
            <a:solidFill>
              <a:srgbClr val="0091D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2" name="Google Shape;272;p37"/>
          <p:cNvSpPr/>
          <p:nvPr/>
        </p:nvSpPr>
        <p:spPr>
          <a:xfrm>
            <a:off x="4762500" y="1256175"/>
            <a:ext cx="2112600" cy="3340500"/>
          </a:xfrm>
          <a:prstGeom prst="rect">
            <a:avLst/>
          </a:prstGeom>
          <a:noFill/>
          <a:ln w="9525" cap="flat" cmpd="sng">
            <a:solidFill>
              <a:srgbClr val="66B5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9"/>
        <p:cNvGrpSpPr/>
        <p:nvPr/>
      </p:nvGrpSpPr>
      <p:grpSpPr>
        <a:xfrm>
          <a:off x="0" y="0"/>
          <a:ext cx="0" cy="0"/>
          <a:chOff x="0" y="0"/>
          <a:chExt cx="0" cy="0"/>
        </a:xfrm>
      </p:grpSpPr>
      <p:sp>
        <p:nvSpPr>
          <p:cNvPr id="110" name="Google Shape;110;p25"/>
          <p:cNvSpPr txBox="1"/>
          <p:nvPr/>
        </p:nvSpPr>
        <p:spPr>
          <a:xfrm>
            <a:off x="387400" y="1894500"/>
            <a:ext cx="35217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rgbClr val="10384F"/>
                </a:solidFill>
              </a:rPr>
              <a:t>What You’ll See Today</a:t>
            </a:r>
            <a:endParaRPr sz="3800" b="1">
              <a:solidFill>
                <a:srgbClr val="10384F"/>
              </a:solidFill>
            </a:endParaRPr>
          </a:p>
        </p:txBody>
      </p:sp>
      <p:cxnSp>
        <p:nvCxnSpPr>
          <p:cNvPr id="111" name="Google Shape;111;p25"/>
          <p:cNvCxnSpPr>
            <a:stCxn id="112" idx="0"/>
          </p:cNvCxnSpPr>
          <p:nvPr/>
        </p:nvCxnSpPr>
        <p:spPr>
          <a:xfrm>
            <a:off x="5445400" y="1069175"/>
            <a:ext cx="4800" cy="6867300"/>
          </a:xfrm>
          <a:prstGeom prst="straightConnector1">
            <a:avLst/>
          </a:prstGeom>
          <a:noFill/>
          <a:ln w="19050" cap="flat" cmpd="sng">
            <a:solidFill>
              <a:srgbClr val="10384F"/>
            </a:solidFill>
            <a:prstDash val="solid"/>
            <a:round/>
            <a:headEnd type="none" w="med" len="med"/>
            <a:tailEnd type="none" w="med" len="med"/>
          </a:ln>
        </p:spPr>
      </p:cxnSp>
      <p:sp>
        <p:nvSpPr>
          <p:cNvPr id="113" name="Google Shape;113;p25"/>
          <p:cNvSpPr txBox="1"/>
          <p:nvPr/>
        </p:nvSpPr>
        <p:spPr>
          <a:xfrm>
            <a:off x="5859163" y="1877225"/>
            <a:ext cx="20442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2"/>
                </a:solidFill>
              </a:rPr>
              <a:t>A Quick LinkedIn Follower Analysis</a:t>
            </a:r>
            <a:endParaRPr sz="1200" b="1">
              <a:solidFill>
                <a:schemeClr val="dk2"/>
              </a:solidFill>
            </a:endParaRPr>
          </a:p>
        </p:txBody>
      </p:sp>
      <p:sp>
        <p:nvSpPr>
          <p:cNvPr id="112" name="Google Shape;112;p25"/>
          <p:cNvSpPr/>
          <p:nvPr/>
        </p:nvSpPr>
        <p:spPr>
          <a:xfrm>
            <a:off x="5166400" y="1069175"/>
            <a:ext cx="558000" cy="558000"/>
          </a:xfrm>
          <a:prstGeom prst="ellipse">
            <a:avLst/>
          </a:prstGeom>
          <a:solidFill>
            <a:srgbClr val="103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0384F"/>
              </a:solidFill>
            </a:endParaRPr>
          </a:p>
        </p:txBody>
      </p:sp>
      <p:sp>
        <p:nvSpPr>
          <p:cNvPr id="114" name="Google Shape;114;p25"/>
          <p:cNvSpPr/>
          <p:nvPr/>
        </p:nvSpPr>
        <p:spPr>
          <a:xfrm>
            <a:off x="5166390" y="1854429"/>
            <a:ext cx="558000" cy="558000"/>
          </a:xfrm>
          <a:prstGeom prst="ellipse">
            <a:avLst/>
          </a:prstGeom>
          <a:solidFill>
            <a:srgbClr val="89D3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5"/>
          <p:cNvSpPr/>
          <p:nvPr/>
        </p:nvSpPr>
        <p:spPr>
          <a:xfrm>
            <a:off x="5166420" y="3554958"/>
            <a:ext cx="558000" cy="558000"/>
          </a:xfrm>
          <a:prstGeom prst="ellipse">
            <a:avLst/>
          </a:prstGeom>
          <a:solidFill>
            <a:srgbClr val="D30F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5"/>
          <p:cNvSpPr txBox="1"/>
          <p:nvPr/>
        </p:nvSpPr>
        <p:spPr>
          <a:xfrm>
            <a:off x="5882903" y="3570075"/>
            <a:ext cx="2637600" cy="46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2"/>
                </a:solidFill>
              </a:rPr>
              <a:t>How We Increase Content Performance in the Long Run</a:t>
            </a:r>
            <a:endParaRPr sz="1200" b="1">
              <a:solidFill>
                <a:schemeClr val="dk2"/>
              </a:solidFill>
            </a:endParaRPr>
          </a:p>
        </p:txBody>
      </p:sp>
      <p:sp>
        <p:nvSpPr>
          <p:cNvPr id="117" name="Google Shape;117;p25"/>
          <p:cNvSpPr/>
          <p:nvPr/>
        </p:nvSpPr>
        <p:spPr>
          <a:xfrm>
            <a:off x="5166400" y="4340212"/>
            <a:ext cx="558000" cy="558000"/>
          </a:xfrm>
          <a:prstGeom prst="ellipse">
            <a:avLst/>
          </a:prstGeom>
          <a:solidFill>
            <a:srgbClr val="62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p25"/>
          <p:cNvPicPr preferRelativeResize="0"/>
          <p:nvPr/>
        </p:nvPicPr>
        <p:blipFill>
          <a:blip r:embed="rId3">
            <a:alphaModFix/>
          </a:blip>
          <a:stretch>
            <a:fillRect/>
          </a:stretch>
        </p:blipFill>
        <p:spPr>
          <a:xfrm>
            <a:off x="1187063" y="1373975"/>
            <a:ext cx="464102" cy="464102"/>
          </a:xfrm>
          <a:prstGeom prst="rect">
            <a:avLst/>
          </a:prstGeom>
          <a:noFill/>
          <a:ln>
            <a:noFill/>
          </a:ln>
        </p:spPr>
      </p:pic>
      <p:sp>
        <p:nvSpPr>
          <p:cNvPr id="119" name="Google Shape;119;p25"/>
          <p:cNvSpPr txBox="1"/>
          <p:nvPr/>
        </p:nvSpPr>
        <p:spPr>
          <a:xfrm>
            <a:off x="5215750" y="1919875"/>
            <a:ext cx="464100" cy="36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700">
              <a:solidFill>
                <a:schemeClr val="lt1"/>
              </a:solidFill>
            </a:endParaRPr>
          </a:p>
        </p:txBody>
      </p:sp>
      <p:sp>
        <p:nvSpPr>
          <p:cNvPr id="120" name="Google Shape;120;p25"/>
          <p:cNvSpPr txBox="1"/>
          <p:nvPr/>
        </p:nvSpPr>
        <p:spPr>
          <a:xfrm>
            <a:off x="5823927" y="1121225"/>
            <a:ext cx="23721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2"/>
                </a:solidFill>
              </a:rPr>
              <a:t>LinkedIn Basics &amp; Platform Shifts in 2024</a:t>
            </a:r>
            <a:endParaRPr sz="1200" b="1">
              <a:solidFill>
                <a:schemeClr val="dk2"/>
              </a:solidFill>
            </a:endParaRPr>
          </a:p>
        </p:txBody>
      </p:sp>
      <p:sp>
        <p:nvSpPr>
          <p:cNvPr id="121" name="Google Shape;121;p25"/>
          <p:cNvSpPr txBox="1"/>
          <p:nvPr/>
        </p:nvSpPr>
        <p:spPr>
          <a:xfrm>
            <a:off x="5213325" y="1953425"/>
            <a:ext cx="4641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lt1"/>
              </a:solidFill>
            </a:endParaRPr>
          </a:p>
        </p:txBody>
      </p:sp>
      <p:sp>
        <p:nvSpPr>
          <p:cNvPr id="122" name="Google Shape;122;p25"/>
          <p:cNvSpPr txBox="1"/>
          <p:nvPr/>
        </p:nvSpPr>
        <p:spPr>
          <a:xfrm>
            <a:off x="5882888" y="4387145"/>
            <a:ext cx="2149200" cy="46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2"/>
                </a:solidFill>
              </a:rPr>
              <a:t>Appendix</a:t>
            </a:r>
            <a:endParaRPr sz="1200" b="1">
              <a:solidFill>
                <a:schemeClr val="dk2"/>
              </a:solidFill>
            </a:endParaRPr>
          </a:p>
        </p:txBody>
      </p:sp>
      <p:sp>
        <p:nvSpPr>
          <p:cNvPr id="123" name="Google Shape;123;p25"/>
          <p:cNvSpPr txBox="1"/>
          <p:nvPr/>
        </p:nvSpPr>
        <p:spPr>
          <a:xfrm>
            <a:off x="5859177" y="2704700"/>
            <a:ext cx="2372100" cy="3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2"/>
                </a:solidFill>
              </a:rPr>
              <a:t>Content Top Performers &amp; Quick Wins</a:t>
            </a:r>
            <a:endParaRPr sz="1200" b="1">
              <a:solidFill>
                <a:schemeClr val="dk2"/>
              </a:solidFill>
            </a:endParaRPr>
          </a:p>
        </p:txBody>
      </p:sp>
      <p:sp>
        <p:nvSpPr>
          <p:cNvPr id="124" name="Google Shape;124;p25"/>
          <p:cNvSpPr/>
          <p:nvPr/>
        </p:nvSpPr>
        <p:spPr>
          <a:xfrm>
            <a:off x="5166375" y="2704688"/>
            <a:ext cx="558000" cy="558000"/>
          </a:xfrm>
          <a:prstGeom prst="ellipse">
            <a:avLst/>
          </a:prstGeom>
          <a:solidFill>
            <a:srgbClr val="009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0384F"/>
              </a:solidFill>
              <a:highlight>
                <a:srgbClr val="10384F"/>
              </a:highlight>
            </a:endParaRPr>
          </a:p>
        </p:txBody>
      </p:sp>
      <p:sp>
        <p:nvSpPr>
          <p:cNvPr id="125" name="Google Shape;125;p25"/>
          <p:cNvSpPr txBox="1"/>
          <p:nvPr/>
        </p:nvSpPr>
        <p:spPr>
          <a:xfrm>
            <a:off x="5213325" y="1168175"/>
            <a:ext cx="4641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lt1"/>
                </a:solidFill>
                <a:uFill>
                  <a:noFill/>
                </a:uFill>
                <a:hlinkClick r:id="rId4" action="ppaction://hlinksldjump">
                  <a:extLst>
                    <a:ext uri="{A12FA001-AC4F-418D-AE19-62706E023703}">
                      <ahyp:hlinkClr xmlns:ahyp="http://schemas.microsoft.com/office/drawing/2018/hyperlinkcolor" val="tx"/>
                    </a:ext>
                  </a:extLst>
                </a:hlinkClick>
              </a:rPr>
              <a:t>03</a:t>
            </a:r>
            <a:endParaRPr sz="1700">
              <a:solidFill>
                <a:schemeClr val="lt1"/>
              </a:solidFill>
            </a:endParaRPr>
          </a:p>
        </p:txBody>
      </p:sp>
      <p:sp>
        <p:nvSpPr>
          <p:cNvPr id="126" name="Google Shape;126;p25"/>
          <p:cNvSpPr txBox="1"/>
          <p:nvPr/>
        </p:nvSpPr>
        <p:spPr>
          <a:xfrm>
            <a:off x="5215750" y="1953425"/>
            <a:ext cx="4641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lt1"/>
                </a:solidFill>
                <a:uFill>
                  <a:noFill/>
                </a:uFill>
                <a:hlinkClick r:id="rId5" action="ppaction://hlinksldjump">
                  <a:extLst>
                    <a:ext uri="{A12FA001-AC4F-418D-AE19-62706E023703}">
                      <ahyp:hlinkClr xmlns:ahyp="http://schemas.microsoft.com/office/drawing/2018/hyperlinkcolor" val="tx"/>
                    </a:ext>
                  </a:extLst>
                </a:hlinkClick>
              </a:rPr>
              <a:t>06</a:t>
            </a:r>
            <a:endParaRPr sz="1700">
              <a:solidFill>
                <a:schemeClr val="lt1"/>
              </a:solidFill>
            </a:endParaRPr>
          </a:p>
        </p:txBody>
      </p:sp>
      <p:sp>
        <p:nvSpPr>
          <p:cNvPr id="127" name="Google Shape;127;p25"/>
          <p:cNvSpPr txBox="1"/>
          <p:nvPr/>
        </p:nvSpPr>
        <p:spPr>
          <a:xfrm>
            <a:off x="5213325" y="2803688"/>
            <a:ext cx="4641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lt1"/>
                </a:solidFill>
                <a:uFill>
                  <a:noFill/>
                </a:uFill>
                <a:hlinkClick r:id="rId6" action="ppaction://hlinksldjump">
                  <a:extLst>
                    <a:ext uri="{A12FA001-AC4F-418D-AE19-62706E023703}">
                      <ahyp:hlinkClr xmlns:ahyp="http://schemas.microsoft.com/office/drawing/2018/hyperlinkcolor" val="tx"/>
                    </a:ext>
                  </a:extLst>
                </a:hlinkClick>
              </a:rPr>
              <a:t>11</a:t>
            </a:r>
            <a:endParaRPr sz="1700">
              <a:solidFill>
                <a:schemeClr val="lt1"/>
              </a:solidFill>
            </a:endParaRPr>
          </a:p>
        </p:txBody>
      </p:sp>
      <p:sp>
        <p:nvSpPr>
          <p:cNvPr id="128" name="Google Shape;128;p25"/>
          <p:cNvSpPr txBox="1"/>
          <p:nvPr/>
        </p:nvSpPr>
        <p:spPr>
          <a:xfrm>
            <a:off x="5215750" y="3653963"/>
            <a:ext cx="4641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lt1"/>
                </a:solidFill>
                <a:uFill>
                  <a:noFill/>
                </a:uFill>
                <a:hlinkClick r:id="rId7" action="ppaction://hlinksldjump">
                  <a:extLst>
                    <a:ext uri="{A12FA001-AC4F-418D-AE19-62706E023703}">
                      <ahyp:hlinkClr xmlns:ahyp="http://schemas.microsoft.com/office/drawing/2018/hyperlinkcolor" val="tx"/>
                    </a:ext>
                  </a:extLst>
                </a:hlinkClick>
              </a:rPr>
              <a:t>24</a:t>
            </a:r>
            <a:endParaRPr sz="1700">
              <a:solidFill>
                <a:schemeClr val="lt1"/>
              </a:solidFill>
            </a:endParaRPr>
          </a:p>
        </p:txBody>
      </p:sp>
      <p:sp>
        <p:nvSpPr>
          <p:cNvPr id="129" name="Google Shape;129;p25"/>
          <p:cNvSpPr txBox="1"/>
          <p:nvPr/>
        </p:nvSpPr>
        <p:spPr>
          <a:xfrm>
            <a:off x="5213325" y="4439213"/>
            <a:ext cx="4641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lt1"/>
                </a:solidFill>
                <a:uFill>
                  <a:noFill/>
                </a:uFill>
                <a:hlinkClick r:id="rId8" action="ppaction://hlinksldjump">
                  <a:extLst>
                    <a:ext uri="{A12FA001-AC4F-418D-AE19-62706E023703}">
                      <ahyp:hlinkClr xmlns:ahyp="http://schemas.microsoft.com/office/drawing/2018/hyperlinkcolor" val="tx"/>
                    </a:ext>
                  </a:extLst>
                </a:hlinkClick>
              </a:rPr>
              <a:t>30</a:t>
            </a:r>
            <a:endParaRPr sz="1700">
              <a:solidFill>
                <a:schemeClr val="lt1"/>
              </a:solidFill>
            </a:endParaRPr>
          </a:p>
        </p:txBody>
      </p:sp>
      <p:pic>
        <p:nvPicPr>
          <p:cNvPr id="130" name="Google Shape;130;p25"/>
          <p:cNvPicPr preferRelativeResize="0"/>
          <p:nvPr/>
        </p:nvPicPr>
        <p:blipFill>
          <a:blip r:embed="rId9">
            <a:alphaModFix/>
          </a:blip>
          <a:stretch>
            <a:fillRect/>
          </a:stretch>
        </p:blipFill>
        <p:spPr>
          <a:xfrm>
            <a:off x="2592363" y="1387050"/>
            <a:ext cx="437925" cy="437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8"/>
          <p:cNvSpPr txBox="1"/>
          <p:nvPr/>
        </p:nvSpPr>
        <p:spPr>
          <a:xfrm>
            <a:off x="257175" y="1957800"/>
            <a:ext cx="3283200" cy="13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chemeClr val="lt1"/>
                </a:solidFill>
              </a:rPr>
              <a:t>World Events &amp; Bayer’s Impact</a:t>
            </a:r>
            <a:endParaRPr sz="3500" b="1">
              <a:solidFill>
                <a:schemeClr val="lt1"/>
              </a:solidFill>
            </a:endParaRPr>
          </a:p>
        </p:txBody>
      </p:sp>
      <p:sp>
        <p:nvSpPr>
          <p:cNvPr id="278" name="Google Shape;278;p38"/>
          <p:cNvSpPr txBox="1"/>
          <p:nvPr/>
        </p:nvSpPr>
        <p:spPr>
          <a:xfrm>
            <a:off x="257175" y="1598700"/>
            <a:ext cx="22803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CONTENT THEME #2:</a:t>
            </a:r>
            <a:endParaRPr>
              <a:solidFill>
                <a:schemeClr val="lt1"/>
              </a:solidFill>
            </a:endParaRPr>
          </a:p>
        </p:txBody>
      </p:sp>
      <p:sp>
        <p:nvSpPr>
          <p:cNvPr id="279" name="Google Shape;279;p38"/>
          <p:cNvSpPr txBox="1"/>
          <p:nvPr/>
        </p:nvSpPr>
        <p:spPr>
          <a:xfrm>
            <a:off x="4503975" y="987899"/>
            <a:ext cx="3999000" cy="3936525"/>
          </a:xfrm>
          <a:prstGeom prst="rect">
            <a:avLst/>
          </a:prstGeom>
          <a:noFill/>
          <a:ln>
            <a:noFill/>
          </a:ln>
        </p:spPr>
        <p:txBody>
          <a:bodyPr spcFirstLastPara="1" wrap="square" lIns="91425" tIns="91425" rIns="91425" bIns="91425" anchor="t" anchorCtr="0">
            <a:noAutofit/>
          </a:bodyPr>
          <a:lstStyle/>
          <a:p>
            <a:r>
              <a:rPr lang="en-US" sz="1500">
                <a:solidFill>
                  <a:schemeClr val="tx1">
                    <a:lumMod val="65000"/>
                    <a:lumOff val="35000"/>
                  </a:schemeClr>
                </a:solidFill>
              </a:rPr>
              <a:t>They stand out by not directly promoting Bayer but instead create a meaningful connection between Bayer and current global events or trending topics, enhancing our connection with followers and showcasing our agility, responsiveness and awareness. </a:t>
            </a:r>
          </a:p>
          <a:p>
            <a:pPr marL="0" lvl="0" indent="0" algn="l" rtl="0">
              <a:spcBef>
                <a:spcPts val="0"/>
              </a:spcBef>
              <a:spcAft>
                <a:spcPts val="0"/>
              </a:spcAft>
              <a:buNone/>
            </a:pPr>
            <a:endParaRPr sz="1500">
              <a:solidFill>
                <a:schemeClr val="tx1">
                  <a:lumMod val="65000"/>
                  <a:lumOff val="35000"/>
                </a:schemeClr>
              </a:solidFill>
            </a:endParaRPr>
          </a:p>
          <a:p>
            <a:pPr marL="0" lvl="0" indent="0" algn="l" rtl="0">
              <a:spcBef>
                <a:spcPts val="0"/>
              </a:spcBef>
              <a:spcAft>
                <a:spcPts val="0"/>
              </a:spcAft>
              <a:buNone/>
            </a:pPr>
            <a:r>
              <a:rPr lang="en" sz="1500">
                <a:solidFill>
                  <a:schemeClr val="tx1">
                    <a:lumMod val="65000"/>
                    <a:lumOff val="35000"/>
                  </a:schemeClr>
                </a:solidFill>
              </a:rPr>
              <a:t>They appeal to both internal and external audiences by showcasing the company's altruistic efforts and global engagement.</a:t>
            </a:r>
          </a:p>
          <a:p>
            <a:endParaRPr lang="en-US" sz="1500">
              <a:solidFill>
                <a:schemeClr val="tx1">
                  <a:lumMod val="65000"/>
                  <a:lumOff val="35000"/>
                </a:schemeClr>
              </a:solidFill>
            </a:endParaRPr>
          </a:p>
          <a:p>
            <a:pPr marL="0" lvl="0" indent="0" algn="l" rtl="0">
              <a:spcBef>
                <a:spcPts val="0"/>
              </a:spcBef>
              <a:spcAft>
                <a:spcPts val="0"/>
              </a:spcAft>
              <a:buNone/>
            </a:pPr>
            <a:endParaRPr lang="en" sz="1500">
              <a:solidFill>
                <a:schemeClr val="tx1">
                  <a:lumMod val="65000"/>
                  <a:lumOff val="35000"/>
                </a:schemeClr>
              </a:solidFill>
            </a:endParaRPr>
          </a:p>
          <a:p>
            <a:pPr marL="0" lvl="0" indent="0" algn="l" rtl="0">
              <a:spcBef>
                <a:spcPts val="0"/>
              </a:spcBef>
              <a:spcAft>
                <a:spcPts val="0"/>
              </a:spcAft>
              <a:buNone/>
            </a:pPr>
            <a:endParaRPr sz="1500">
              <a:solidFill>
                <a:schemeClr val="tx1">
                  <a:lumMod val="65000"/>
                  <a:lumOff val="3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9"/>
          <p:cNvSpPr txBox="1">
            <a:spLocks noGrp="1"/>
          </p:cNvSpPr>
          <p:nvPr>
            <p:ph type="title" idx="4294967295"/>
          </p:nvPr>
        </p:nvSpPr>
        <p:spPr>
          <a:xfrm>
            <a:off x="99060" y="213552"/>
            <a:ext cx="9044940" cy="5762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20" b="1">
                <a:solidFill>
                  <a:srgbClr val="007BB5"/>
                </a:solidFill>
              </a:rPr>
              <a:t>World Events &amp; Bayer’s Impact</a:t>
            </a:r>
            <a:endParaRPr sz="2020" b="1">
              <a:solidFill>
                <a:srgbClr val="007BB5"/>
              </a:solidFill>
            </a:endParaRPr>
          </a:p>
        </p:txBody>
      </p:sp>
      <p:sp>
        <p:nvSpPr>
          <p:cNvPr id="287" name="Google Shape;287;p39"/>
          <p:cNvSpPr txBox="1">
            <a:spLocks noGrp="1"/>
          </p:cNvSpPr>
          <p:nvPr>
            <p:ph type="body" idx="4294967295"/>
          </p:nvPr>
        </p:nvSpPr>
        <p:spPr>
          <a:xfrm>
            <a:off x="6767384" y="905865"/>
            <a:ext cx="2082148" cy="3316288"/>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a:p>
          <a:p>
            <a:pPr marL="0" lvl="0" indent="0" algn="l" rtl="0">
              <a:spcBef>
                <a:spcPts val="1200"/>
              </a:spcBef>
              <a:spcAft>
                <a:spcPts val="0"/>
              </a:spcAft>
              <a:buNone/>
            </a:pPr>
            <a:r>
              <a:rPr lang="en" sz="1200" b="1">
                <a:solidFill>
                  <a:srgbClr val="027BB5"/>
                </a:solidFill>
              </a:rPr>
              <a:t>Why it works:</a:t>
            </a:r>
            <a:endParaRPr sz="1200" b="1">
              <a:solidFill>
                <a:srgbClr val="027BB5"/>
              </a:solidFill>
            </a:endParaRPr>
          </a:p>
          <a:p>
            <a:pPr marL="457200" lvl="0" indent="-292100" algn="l" rtl="0">
              <a:lnSpc>
                <a:spcPct val="100000"/>
              </a:lnSpc>
              <a:spcBef>
                <a:spcPts val="1200"/>
              </a:spcBef>
              <a:spcAft>
                <a:spcPts val="0"/>
              </a:spcAft>
              <a:buClr>
                <a:schemeClr val="dk2"/>
              </a:buClr>
              <a:buSzPts val="1000"/>
              <a:buChar char="●"/>
            </a:pPr>
            <a:r>
              <a:rPr lang="en" sz="1000">
                <a:solidFill>
                  <a:schemeClr val="tx1">
                    <a:lumMod val="65000"/>
                    <a:lumOff val="35000"/>
                  </a:schemeClr>
                </a:solidFill>
              </a:rPr>
              <a:t>Newsworthy impact</a:t>
            </a:r>
            <a:br>
              <a:rPr lang="en" sz="1000">
                <a:solidFill>
                  <a:schemeClr val="tx1">
                    <a:lumMod val="65000"/>
                    <a:lumOff val="35000"/>
                  </a:schemeClr>
                </a:solidFill>
              </a:rPr>
            </a:br>
            <a:endParaRPr sz="1000">
              <a:solidFill>
                <a:schemeClr val="tx1">
                  <a:lumMod val="65000"/>
                  <a:lumOff val="35000"/>
                </a:schemeClr>
              </a:solidFill>
            </a:endParaRPr>
          </a:p>
          <a:p>
            <a:pPr marL="457200" lvl="0" indent="-292100" algn="l" rtl="0">
              <a:lnSpc>
                <a:spcPct val="100000"/>
              </a:lnSpc>
              <a:spcBef>
                <a:spcPts val="0"/>
              </a:spcBef>
              <a:spcAft>
                <a:spcPts val="0"/>
              </a:spcAft>
              <a:buClr>
                <a:schemeClr val="dk2"/>
              </a:buClr>
              <a:buSzPts val="1000"/>
              <a:buChar char="●"/>
            </a:pPr>
            <a:r>
              <a:rPr lang="en" sz="1000">
                <a:solidFill>
                  <a:schemeClr val="tx1">
                    <a:lumMod val="65000"/>
                    <a:lumOff val="35000"/>
                  </a:schemeClr>
                </a:solidFill>
              </a:rPr>
              <a:t>Extends beyond typical Bayer news, touching on significant, current global issues, which attracts broader interest.</a:t>
            </a:r>
            <a:br>
              <a:rPr lang="en" sz="1000">
                <a:solidFill>
                  <a:schemeClr val="tx1">
                    <a:lumMod val="65000"/>
                    <a:lumOff val="35000"/>
                  </a:schemeClr>
                </a:solidFill>
              </a:rPr>
            </a:br>
            <a:endParaRPr sz="1000">
              <a:solidFill>
                <a:schemeClr val="tx1">
                  <a:lumMod val="65000"/>
                  <a:lumOff val="35000"/>
                </a:schemeClr>
              </a:solidFill>
            </a:endParaRPr>
          </a:p>
          <a:p>
            <a:pPr marL="457200" lvl="0" indent="-292100" algn="l" rtl="0">
              <a:lnSpc>
                <a:spcPct val="100000"/>
              </a:lnSpc>
              <a:spcBef>
                <a:spcPts val="0"/>
              </a:spcBef>
              <a:spcAft>
                <a:spcPts val="0"/>
              </a:spcAft>
              <a:buClr>
                <a:schemeClr val="dk2"/>
              </a:buClr>
              <a:buSzPts val="1000"/>
              <a:buChar char="●"/>
            </a:pPr>
            <a:r>
              <a:rPr lang="en" sz="1000">
                <a:solidFill>
                  <a:schemeClr val="tx1">
                    <a:lumMod val="65000"/>
                    <a:lumOff val="35000"/>
                  </a:schemeClr>
                </a:solidFill>
              </a:rPr>
              <a:t>Demonstration of tangible impact aligning with Bayer’s mission of </a:t>
            </a:r>
            <a:br>
              <a:rPr lang="en" sz="1000">
                <a:solidFill>
                  <a:schemeClr val="tx1">
                    <a:lumMod val="65000"/>
                    <a:lumOff val="35000"/>
                  </a:schemeClr>
                </a:solidFill>
              </a:rPr>
            </a:br>
            <a:r>
              <a:rPr lang="en" sz="1000">
                <a:solidFill>
                  <a:schemeClr val="tx1">
                    <a:lumMod val="65000"/>
                    <a:lumOff val="35000"/>
                  </a:schemeClr>
                </a:solidFill>
              </a:rPr>
              <a:t>social responsibility</a:t>
            </a:r>
            <a:br>
              <a:rPr lang="en" sz="1000">
                <a:solidFill>
                  <a:schemeClr val="tx1">
                    <a:lumMod val="65000"/>
                    <a:lumOff val="35000"/>
                  </a:schemeClr>
                </a:solidFill>
              </a:rPr>
            </a:br>
            <a:endParaRPr sz="1000">
              <a:solidFill>
                <a:schemeClr val="tx1">
                  <a:lumMod val="65000"/>
                  <a:lumOff val="35000"/>
                </a:schemeClr>
              </a:solidFill>
            </a:endParaRPr>
          </a:p>
          <a:p>
            <a:pPr marL="457200" lvl="0" indent="-292100" algn="l" rtl="0">
              <a:lnSpc>
                <a:spcPct val="100000"/>
              </a:lnSpc>
              <a:spcBef>
                <a:spcPts val="0"/>
              </a:spcBef>
              <a:spcAft>
                <a:spcPts val="0"/>
              </a:spcAft>
              <a:buClr>
                <a:schemeClr val="dk2"/>
              </a:buClr>
              <a:buSzPts val="1000"/>
              <a:buChar char="●"/>
            </a:pPr>
            <a:r>
              <a:rPr lang="en" sz="1000">
                <a:solidFill>
                  <a:schemeClr val="tx1">
                    <a:lumMod val="65000"/>
                    <a:lumOff val="35000"/>
                  </a:schemeClr>
                </a:solidFill>
              </a:rPr>
              <a:t>Reinforces Bayer’s values and community engagement</a:t>
            </a:r>
            <a:endParaRPr sz="1000">
              <a:solidFill>
                <a:schemeClr val="tx1">
                  <a:lumMod val="65000"/>
                  <a:lumOff val="35000"/>
                </a:schemeClr>
              </a:solidFill>
            </a:endParaRPr>
          </a:p>
        </p:txBody>
      </p:sp>
      <p:sp>
        <p:nvSpPr>
          <p:cNvPr id="285" name="Google Shape;285;p39"/>
          <p:cNvSpPr/>
          <p:nvPr/>
        </p:nvSpPr>
        <p:spPr>
          <a:xfrm>
            <a:off x="4468587" y="905865"/>
            <a:ext cx="2241900" cy="3400200"/>
          </a:xfrm>
          <a:prstGeom prst="rect">
            <a:avLst/>
          </a:prstGeom>
          <a:noFill/>
          <a:ln w="9525" cap="flat" cmpd="sng">
            <a:solidFill>
              <a:srgbClr val="027B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6" name="Google Shape;286;p39"/>
          <p:cNvPicPr preferRelativeResize="0"/>
          <p:nvPr/>
        </p:nvPicPr>
        <p:blipFill>
          <a:blip r:embed="rId3">
            <a:alphaModFix/>
          </a:blip>
          <a:stretch>
            <a:fillRect/>
          </a:stretch>
        </p:blipFill>
        <p:spPr>
          <a:xfrm>
            <a:off x="4525484" y="955223"/>
            <a:ext cx="2136196" cy="3301530"/>
          </a:xfrm>
          <a:prstGeom prst="rect">
            <a:avLst/>
          </a:prstGeom>
          <a:noFill/>
          <a:ln w="9525" cap="flat" cmpd="sng">
            <a:solidFill>
              <a:schemeClr val="lt2"/>
            </a:solidFill>
            <a:prstDash val="solid"/>
            <a:round/>
            <a:headEnd type="none" w="sm" len="sm"/>
            <a:tailEnd type="none" w="sm" len="sm"/>
          </a:ln>
        </p:spPr>
      </p:pic>
      <p:sp>
        <p:nvSpPr>
          <p:cNvPr id="288" name="Google Shape;288;p39"/>
          <p:cNvSpPr txBox="1"/>
          <p:nvPr/>
        </p:nvSpPr>
        <p:spPr>
          <a:xfrm>
            <a:off x="6767384" y="810010"/>
            <a:ext cx="21681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a:solidFill>
                  <a:schemeClr val="dk2"/>
                </a:solidFill>
              </a:rPr>
              <a:t>Gaza Aid</a:t>
            </a:r>
            <a:endParaRPr sz="1200" i="1">
              <a:solidFill>
                <a:schemeClr val="dk2"/>
              </a:solidFill>
            </a:endParaRPr>
          </a:p>
        </p:txBody>
      </p:sp>
      <p:pic>
        <p:nvPicPr>
          <p:cNvPr id="3" name="Picture 2">
            <a:extLst>
              <a:ext uri="{FF2B5EF4-FFF2-40B4-BE49-F238E27FC236}">
                <a16:creationId xmlns:a16="http://schemas.microsoft.com/office/drawing/2014/main" id="{7F21FF7B-2278-BCDD-D386-FB93EC7837E6}"/>
              </a:ext>
            </a:extLst>
          </p:cNvPr>
          <p:cNvPicPr>
            <a:picLocks noChangeAspect="1"/>
          </p:cNvPicPr>
          <p:nvPr/>
        </p:nvPicPr>
        <p:blipFill>
          <a:blip r:embed="rId4"/>
          <a:stretch>
            <a:fillRect/>
          </a:stretch>
        </p:blipFill>
        <p:spPr>
          <a:xfrm>
            <a:off x="2238105" y="1111910"/>
            <a:ext cx="2039988" cy="3464741"/>
          </a:xfrm>
          <a:prstGeom prst="rect">
            <a:avLst/>
          </a:prstGeom>
          <a:ln>
            <a:solidFill>
              <a:schemeClr val="accent4"/>
            </a:solidFill>
          </a:ln>
        </p:spPr>
      </p:pic>
      <p:sp>
        <p:nvSpPr>
          <p:cNvPr id="4" name="Google Shape;287;p39">
            <a:extLst>
              <a:ext uri="{FF2B5EF4-FFF2-40B4-BE49-F238E27FC236}">
                <a16:creationId xmlns:a16="http://schemas.microsoft.com/office/drawing/2014/main" id="{5D33ADCB-0506-435E-9153-2AF9470707E5}"/>
              </a:ext>
            </a:extLst>
          </p:cNvPr>
          <p:cNvSpPr txBox="1">
            <a:spLocks/>
          </p:cNvSpPr>
          <p:nvPr/>
        </p:nvSpPr>
        <p:spPr>
          <a:xfrm>
            <a:off x="99060" y="1207765"/>
            <a:ext cx="2082148" cy="3316288"/>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endParaRPr lang="en-US"/>
          </a:p>
          <a:p>
            <a:pPr marL="0" indent="0">
              <a:spcBef>
                <a:spcPts val="1200"/>
              </a:spcBef>
              <a:buFont typeface="Arial"/>
              <a:buNone/>
            </a:pPr>
            <a:r>
              <a:rPr lang="en-US" sz="1200" b="1">
                <a:solidFill>
                  <a:srgbClr val="027BB5"/>
                </a:solidFill>
              </a:rPr>
              <a:t>Why it works:</a:t>
            </a:r>
          </a:p>
          <a:p>
            <a:pPr indent="-292100">
              <a:lnSpc>
                <a:spcPct val="100000"/>
              </a:lnSpc>
              <a:spcBef>
                <a:spcPts val="1200"/>
              </a:spcBef>
              <a:buSzPts val="1000"/>
            </a:pPr>
            <a:r>
              <a:rPr lang="en-US" sz="1000">
                <a:solidFill>
                  <a:schemeClr val="tx1">
                    <a:lumMod val="65000"/>
                    <a:lumOff val="35000"/>
                  </a:schemeClr>
                </a:solidFill>
              </a:rPr>
              <a:t>Newsworthy and educational impact</a:t>
            </a:r>
            <a:br>
              <a:rPr lang="en-US" sz="1000">
                <a:solidFill>
                  <a:schemeClr val="tx1">
                    <a:lumMod val="65000"/>
                    <a:lumOff val="35000"/>
                  </a:schemeClr>
                </a:solidFill>
              </a:rPr>
            </a:br>
            <a:endParaRPr lang="en-US" sz="1000">
              <a:solidFill>
                <a:schemeClr val="tx1">
                  <a:lumMod val="65000"/>
                  <a:lumOff val="35000"/>
                </a:schemeClr>
              </a:solidFill>
            </a:endParaRPr>
          </a:p>
          <a:p>
            <a:pPr indent="-292100">
              <a:lnSpc>
                <a:spcPct val="100000"/>
              </a:lnSpc>
              <a:buSzPts val="1000"/>
            </a:pPr>
            <a:r>
              <a:rPr lang="en-US" sz="1000">
                <a:solidFill>
                  <a:schemeClr val="tx1">
                    <a:lumMod val="65000"/>
                    <a:lumOff val="35000"/>
                  </a:schemeClr>
                </a:solidFill>
              </a:rPr>
              <a:t>Collaboration with other organizations (ground preparation machine donation to FSD)</a:t>
            </a:r>
            <a:br>
              <a:rPr lang="en-US" sz="1000">
                <a:solidFill>
                  <a:schemeClr val="tx1">
                    <a:lumMod val="65000"/>
                    <a:lumOff val="35000"/>
                  </a:schemeClr>
                </a:solidFill>
              </a:rPr>
            </a:br>
            <a:endParaRPr lang="en-US" sz="1000">
              <a:solidFill>
                <a:schemeClr val="tx1">
                  <a:lumMod val="65000"/>
                  <a:lumOff val="35000"/>
                </a:schemeClr>
              </a:solidFill>
            </a:endParaRPr>
          </a:p>
          <a:p>
            <a:pPr indent="-292100">
              <a:lnSpc>
                <a:spcPct val="100000"/>
              </a:lnSpc>
              <a:buSzPts val="1000"/>
            </a:pPr>
            <a:r>
              <a:rPr lang="en-US" sz="1000">
                <a:solidFill>
                  <a:schemeClr val="tx1">
                    <a:lumMod val="65000"/>
                    <a:lumOff val="35000"/>
                  </a:schemeClr>
                </a:solidFill>
              </a:rPr>
              <a:t>Demonstration of tangible impact aligning with Bayer’s mission of </a:t>
            </a:r>
            <a:br>
              <a:rPr lang="en-US" sz="1000">
                <a:solidFill>
                  <a:schemeClr val="tx1">
                    <a:lumMod val="65000"/>
                    <a:lumOff val="35000"/>
                  </a:schemeClr>
                </a:solidFill>
              </a:rPr>
            </a:br>
            <a:r>
              <a:rPr lang="en-US" sz="1000">
                <a:solidFill>
                  <a:schemeClr val="tx1">
                    <a:lumMod val="65000"/>
                    <a:lumOff val="35000"/>
                  </a:schemeClr>
                </a:solidFill>
              </a:rPr>
              <a:t>social responsibility</a:t>
            </a:r>
            <a:br>
              <a:rPr lang="en-US" sz="1000">
                <a:solidFill>
                  <a:schemeClr val="tx1">
                    <a:lumMod val="65000"/>
                    <a:lumOff val="35000"/>
                  </a:schemeClr>
                </a:solidFill>
              </a:rPr>
            </a:br>
            <a:endParaRPr lang="en-US" sz="1000">
              <a:solidFill>
                <a:schemeClr val="tx1">
                  <a:lumMod val="65000"/>
                  <a:lumOff val="35000"/>
                </a:schemeClr>
              </a:solidFill>
            </a:endParaRPr>
          </a:p>
          <a:p>
            <a:pPr indent="-292100">
              <a:lnSpc>
                <a:spcPct val="100000"/>
              </a:lnSpc>
              <a:buSzPts val="1000"/>
            </a:pPr>
            <a:r>
              <a:rPr lang="en-US" sz="1000">
                <a:solidFill>
                  <a:schemeClr val="tx1">
                    <a:lumMod val="65000"/>
                    <a:lumOff val="35000"/>
                  </a:schemeClr>
                </a:solidFill>
              </a:rPr>
              <a:t>Goes behind the scenes and showcases our  commitment</a:t>
            </a:r>
          </a:p>
        </p:txBody>
      </p:sp>
      <p:sp>
        <p:nvSpPr>
          <p:cNvPr id="5" name="Google Shape;288;p39">
            <a:extLst>
              <a:ext uri="{FF2B5EF4-FFF2-40B4-BE49-F238E27FC236}">
                <a16:creationId xmlns:a16="http://schemas.microsoft.com/office/drawing/2014/main" id="{7BCFC4EA-C322-47A5-69BE-CC25564C2963}"/>
              </a:ext>
            </a:extLst>
          </p:cNvPr>
          <p:cNvSpPr txBox="1"/>
          <p:nvPr/>
        </p:nvSpPr>
        <p:spPr>
          <a:xfrm>
            <a:off x="99060" y="1111910"/>
            <a:ext cx="21681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a:solidFill>
                  <a:schemeClr val="dk2"/>
                </a:solidFill>
              </a:rPr>
              <a:t>Ukraine Aid</a:t>
            </a:r>
            <a:endParaRPr sz="1200" i="1">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2"/>
          <p:cNvSpPr txBox="1"/>
          <p:nvPr/>
        </p:nvSpPr>
        <p:spPr>
          <a:xfrm>
            <a:off x="257175" y="1957800"/>
            <a:ext cx="3283200" cy="13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lt1"/>
                </a:solidFill>
              </a:rPr>
              <a:t>Culture at Bayer</a:t>
            </a:r>
            <a:endParaRPr sz="3600" b="1">
              <a:solidFill>
                <a:schemeClr val="lt1"/>
              </a:solidFill>
            </a:endParaRPr>
          </a:p>
        </p:txBody>
      </p:sp>
      <p:sp>
        <p:nvSpPr>
          <p:cNvPr id="314" name="Google Shape;314;p42"/>
          <p:cNvSpPr txBox="1"/>
          <p:nvPr/>
        </p:nvSpPr>
        <p:spPr>
          <a:xfrm>
            <a:off x="257175" y="1598700"/>
            <a:ext cx="22803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CONTENT THEME #3:</a:t>
            </a:r>
            <a:endParaRPr>
              <a:solidFill>
                <a:schemeClr val="lt1"/>
              </a:solidFill>
            </a:endParaRPr>
          </a:p>
        </p:txBody>
      </p:sp>
      <p:sp>
        <p:nvSpPr>
          <p:cNvPr id="315" name="Google Shape;315;p42"/>
          <p:cNvSpPr txBox="1"/>
          <p:nvPr/>
        </p:nvSpPr>
        <p:spPr>
          <a:xfrm>
            <a:off x="4513500" y="1598700"/>
            <a:ext cx="3795600" cy="1641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tx1">
                    <a:lumMod val="75000"/>
                    <a:lumOff val="25000"/>
                  </a:schemeClr>
                </a:solidFill>
              </a:rPr>
              <a:t>Culture at Bayer posts give an inside look </a:t>
            </a:r>
            <a:br>
              <a:rPr lang="en" sz="1500">
                <a:solidFill>
                  <a:schemeClr val="tx1">
                    <a:lumMod val="75000"/>
                    <a:lumOff val="25000"/>
                  </a:schemeClr>
                </a:solidFill>
              </a:rPr>
            </a:br>
            <a:r>
              <a:rPr lang="en" sz="1500">
                <a:solidFill>
                  <a:schemeClr val="tx1">
                    <a:lumMod val="75000"/>
                    <a:lumOff val="25000"/>
                  </a:schemeClr>
                </a:solidFill>
              </a:rPr>
              <a:t>at Bayer’s internal community. These posts highlight Bayer’s mission and values in internal and employee-driven examples. </a:t>
            </a:r>
            <a:br>
              <a:rPr lang="en" sz="1500">
                <a:solidFill>
                  <a:schemeClr val="tx1">
                    <a:lumMod val="75000"/>
                    <a:lumOff val="25000"/>
                  </a:schemeClr>
                </a:solidFill>
              </a:rPr>
            </a:br>
            <a:r>
              <a:rPr lang="en" sz="1500">
                <a:solidFill>
                  <a:schemeClr val="tx1">
                    <a:lumMod val="75000"/>
                    <a:lumOff val="25000"/>
                  </a:schemeClr>
                </a:solidFill>
              </a:rPr>
              <a:t>The format of these posts should be fun, engaging and sometimes a “behind-the-scenes” look at Bayer.</a:t>
            </a:r>
            <a:endParaRPr sz="1500">
              <a:solidFill>
                <a:schemeClr val="tx1">
                  <a:lumMod val="75000"/>
                  <a:lumOff val="2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3"/>
          <p:cNvSpPr txBox="1">
            <a:spLocks noGrp="1"/>
          </p:cNvSpPr>
          <p:nvPr>
            <p:ph type="title" idx="4294967295"/>
          </p:nvPr>
        </p:nvSpPr>
        <p:spPr>
          <a:xfrm>
            <a:off x="228600" y="225700"/>
            <a:ext cx="8224520" cy="5762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2020" b="1">
                <a:solidFill>
                  <a:srgbClr val="007BB5"/>
                </a:solidFill>
              </a:rPr>
              <a:t>Culture at Bayer</a:t>
            </a:r>
            <a:endParaRPr sz="2020" b="1">
              <a:solidFill>
                <a:srgbClr val="007BB5"/>
              </a:solidFill>
            </a:endParaRPr>
          </a:p>
        </p:txBody>
      </p:sp>
      <p:sp>
        <p:nvSpPr>
          <p:cNvPr id="325" name="Google Shape;325;p43"/>
          <p:cNvSpPr txBox="1">
            <a:spLocks noGrp="1"/>
          </p:cNvSpPr>
          <p:nvPr>
            <p:ph type="body" idx="4294967295"/>
          </p:nvPr>
        </p:nvSpPr>
        <p:spPr>
          <a:xfrm>
            <a:off x="5556250" y="931228"/>
            <a:ext cx="2749550" cy="3848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a:p>
          <a:p>
            <a:pPr marL="0" lvl="0" indent="0" algn="l" rtl="0">
              <a:spcBef>
                <a:spcPts val="1200"/>
              </a:spcBef>
              <a:spcAft>
                <a:spcPts val="0"/>
              </a:spcAft>
              <a:buNone/>
            </a:pPr>
            <a:r>
              <a:rPr lang="en" sz="1200" b="1">
                <a:solidFill>
                  <a:srgbClr val="027BB5"/>
                </a:solidFill>
              </a:rPr>
              <a:t>Why it works:</a:t>
            </a:r>
            <a:endParaRPr sz="1200" b="1">
              <a:solidFill>
                <a:srgbClr val="027BB5"/>
              </a:solidFill>
            </a:endParaRPr>
          </a:p>
          <a:p>
            <a:pPr marL="457200" lvl="0" indent="-292100" algn="l" rtl="0">
              <a:lnSpc>
                <a:spcPct val="100000"/>
              </a:lnSpc>
              <a:spcBef>
                <a:spcPts val="1200"/>
              </a:spcBef>
              <a:spcAft>
                <a:spcPts val="0"/>
              </a:spcAft>
              <a:buClr>
                <a:schemeClr val="dk2"/>
              </a:buClr>
              <a:buSzPts val="1000"/>
              <a:buChar char="●"/>
            </a:pPr>
            <a:r>
              <a:rPr lang="en" sz="1000">
                <a:solidFill>
                  <a:schemeClr val="tx1">
                    <a:lumMod val="75000"/>
                    <a:lumOff val="25000"/>
                  </a:schemeClr>
                </a:solidFill>
              </a:rPr>
              <a:t>Targets internal audiences with feel-good message fostering a positive workplace culture</a:t>
            </a:r>
            <a:br>
              <a:rPr lang="en" sz="1000">
                <a:solidFill>
                  <a:schemeClr val="tx1">
                    <a:lumMod val="75000"/>
                    <a:lumOff val="25000"/>
                  </a:schemeClr>
                </a:solidFill>
              </a:rPr>
            </a:br>
            <a:endParaRPr sz="1000">
              <a:solidFill>
                <a:schemeClr val="tx1">
                  <a:lumMod val="75000"/>
                  <a:lumOff val="25000"/>
                </a:schemeClr>
              </a:solidFill>
            </a:endParaRPr>
          </a:p>
          <a:p>
            <a:pPr marL="457200" lvl="0" indent="-292100" algn="l" rtl="0">
              <a:lnSpc>
                <a:spcPct val="100000"/>
              </a:lnSpc>
              <a:spcBef>
                <a:spcPts val="0"/>
              </a:spcBef>
              <a:spcAft>
                <a:spcPts val="0"/>
              </a:spcAft>
              <a:buClr>
                <a:schemeClr val="dk2"/>
              </a:buClr>
              <a:buSzPts val="1000"/>
              <a:buChar char="●"/>
            </a:pPr>
            <a:r>
              <a:rPr lang="en" sz="1000">
                <a:solidFill>
                  <a:schemeClr val="tx1">
                    <a:lumMod val="75000"/>
                    <a:lumOff val="25000"/>
                  </a:schemeClr>
                </a:solidFill>
              </a:rPr>
              <a:t>Highlights DEI efforts at Bayer</a:t>
            </a:r>
            <a:br>
              <a:rPr lang="en" sz="1000">
                <a:solidFill>
                  <a:schemeClr val="tx1">
                    <a:lumMod val="75000"/>
                    <a:lumOff val="25000"/>
                  </a:schemeClr>
                </a:solidFill>
              </a:rPr>
            </a:br>
            <a:endParaRPr sz="1000">
              <a:solidFill>
                <a:schemeClr val="tx1">
                  <a:lumMod val="75000"/>
                  <a:lumOff val="25000"/>
                </a:schemeClr>
              </a:solidFill>
            </a:endParaRPr>
          </a:p>
          <a:p>
            <a:pPr marL="457200" lvl="0" indent="-292100" algn="l" rtl="0">
              <a:lnSpc>
                <a:spcPct val="100000"/>
              </a:lnSpc>
              <a:spcBef>
                <a:spcPts val="0"/>
              </a:spcBef>
              <a:spcAft>
                <a:spcPts val="0"/>
              </a:spcAft>
              <a:buClr>
                <a:schemeClr val="dk2"/>
              </a:buClr>
              <a:buSzPts val="1000"/>
              <a:buChar char="●"/>
            </a:pPr>
            <a:r>
              <a:rPr lang="en" sz="1000">
                <a:solidFill>
                  <a:schemeClr val="tx1">
                    <a:lumMod val="75000"/>
                    <a:lumOff val="25000"/>
                  </a:schemeClr>
                </a:solidFill>
              </a:rPr>
              <a:t>Relatable to larger audience due to these being a widely recognized international holiday</a:t>
            </a:r>
            <a:br>
              <a:rPr lang="en" sz="1000">
                <a:solidFill>
                  <a:schemeClr val="tx1">
                    <a:lumMod val="75000"/>
                    <a:lumOff val="25000"/>
                  </a:schemeClr>
                </a:solidFill>
              </a:rPr>
            </a:br>
            <a:endParaRPr sz="1000">
              <a:solidFill>
                <a:schemeClr val="tx1">
                  <a:lumMod val="75000"/>
                  <a:lumOff val="25000"/>
                </a:schemeClr>
              </a:solidFill>
            </a:endParaRPr>
          </a:p>
          <a:p>
            <a:pPr marL="457200" lvl="0" indent="-292100" algn="l" rtl="0">
              <a:lnSpc>
                <a:spcPct val="100000"/>
              </a:lnSpc>
              <a:spcBef>
                <a:spcPts val="0"/>
              </a:spcBef>
              <a:spcAft>
                <a:spcPts val="0"/>
              </a:spcAft>
              <a:buClr>
                <a:schemeClr val="dk2"/>
              </a:buClr>
              <a:buSzPts val="1000"/>
              <a:buChar char="●"/>
            </a:pPr>
            <a:r>
              <a:rPr lang="en" sz="1000">
                <a:solidFill>
                  <a:schemeClr val="tx1">
                    <a:lumMod val="75000"/>
                    <a:lumOff val="25000"/>
                  </a:schemeClr>
                </a:solidFill>
              </a:rPr>
              <a:t>Human-centric messaging message more relatable and engaging for </a:t>
            </a:r>
            <a:br>
              <a:rPr lang="en" sz="1000">
                <a:solidFill>
                  <a:schemeClr val="tx1">
                    <a:lumMod val="75000"/>
                    <a:lumOff val="25000"/>
                  </a:schemeClr>
                </a:solidFill>
              </a:rPr>
            </a:br>
            <a:r>
              <a:rPr lang="en" sz="1000">
                <a:solidFill>
                  <a:schemeClr val="tx1">
                    <a:lumMod val="75000"/>
                    <a:lumOff val="25000"/>
                  </a:schemeClr>
                </a:solidFill>
              </a:rPr>
              <a:t>the audience</a:t>
            </a:r>
            <a:br>
              <a:rPr lang="en" sz="1000">
                <a:solidFill>
                  <a:schemeClr val="tx1">
                    <a:lumMod val="75000"/>
                    <a:lumOff val="25000"/>
                  </a:schemeClr>
                </a:solidFill>
              </a:rPr>
            </a:br>
            <a:endParaRPr sz="1000">
              <a:solidFill>
                <a:schemeClr val="tx1">
                  <a:lumMod val="75000"/>
                  <a:lumOff val="25000"/>
                </a:schemeClr>
              </a:solidFill>
            </a:endParaRPr>
          </a:p>
          <a:p>
            <a:pPr marL="457200" lvl="0" indent="-292100" algn="l" rtl="0">
              <a:lnSpc>
                <a:spcPct val="100000"/>
              </a:lnSpc>
              <a:spcBef>
                <a:spcPts val="0"/>
              </a:spcBef>
              <a:spcAft>
                <a:spcPts val="0"/>
              </a:spcAft>
              <a:buClr>
                <a:schemeClr val="dk2"/>
              </a:buClr>
              <a:buSzPts val="1000"/>
              <a:buChar char="●"/>
            </a:pPr>
            <a:r>
              <a:rPr lang="en" sz="1000">
                <a:solidFill>
                  <a:schemeClr val="tx1">
                    <a:lumMod val="75000"/>
                    <a:lumOff val="25000"/>
                  </a:schemeClr>
                </a:solidFill>
              </a:rPr>
              <a:t>Features real faces of Bayer employees enhancing authenticity</a:t>
            </a:r>
            <a:br>
              <a:rPr lang="en" sz="1000">
                <a:solidFill>
                  <a:schemeClr val="tx1">
                    <a:lumMod val="75000"/>
                    <a:lumOff val="25000"/>
                  </a:schemeClr>
                </a:solidFill>
              </a:rPr>
            </a:br>
            <a:endParaRPr sz="1000">
              <a:solidFill>
                <a:schemeClr val="tx1">
                  <a:lumMod val="75000"/>
                  <a:lumOff val="25000"/>
                </a:schemeClr>
              </a:solidFill>
            </a:endParaRPr>
          </a:p>
          <a:p>
            <a:pPr marL="457200" lvl="0" indent="-292100" algn="l" rtl="0">
              <a:lnSpc>
                <a:spcPct val="100000"/>
              </a:lnSpc>
              <a:spcBef>
                <a:spcPts val="0"/>
              </a:spcBef>
              <a:spcAft>
                <a:spcPts val="0"/>
              </a:spcAft>
              <a:buClr>
                <a:schemeClr val="dk2"/>
              </a:buClr>
              <a:buSzPts val="1000"/>
              <a:buChar char="●"/>
            </a:pPr>
            <a:r>
              <a:rPr lang="en" sz="1000">
                <a:solidFill>
                  <a:schemeClr val="tx1">
                    <a:lumMod val="75000"/>
                    <a:lumOff val="25000"/>
                  </a:schemeClr>
                </a:solidFill>
              </a:rPr>
              <a:t>Bold, bright colors that are eye-catching</a:t>
            </a:r>
            <a:endParaRPr sz="1000">
              <a:solidFill>
                <a:schemeClr val="tx1">
                  <a:lumMod val="75000"/>
                  <a:lumOff val="25000"/>
                </a:schemeClr>
              </a:solidFill>
            </a:endParaRPr>
          </a:p>
        </p:txBody>
      </p:sp>
      <p:sp>
        <p:nvSpPr>
          <p:cNvPr id="321" name="Google Shape;321;p43"/>
          <p:cNvSpPr/>
          <p:nvPr/>
        </p:nvSpPr>
        <p:spPr>
          <a:xfrm>
            <a:off x="2951788" y="1164750"/>
            <a:ext cx="2348400" cy="3233400"/>
          </a:xfrm>
          <a:prstGeom prst="rect">
            <a:avLst/>
          </a:prstGeom>
          <a:noFill/>
          <a:ln w="9525" cap="flat" cmpd="sng">
            <a:solidFill>
              <a:srgbClr val="027B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2" name="Google Shape;322;p43"/>
          <p:cNvPicPr preferRelativeResize="0"/>
          <p:nvPr/>
        </p:nvPicPr>
        <p:blipFill rotWithShape="1">
          <a:blip r:embed="rId3">
            <a:alphaModFix/>
          </a:blip>
          <a:srcRect t="1429"/>
          <a:stretch/>
        </p:blipFill>
        <p:spPr>
          <a:xfrm>
            <a:off x="523900" y="1261600"/>
            <a:ext cx="2206800" cy="2971998"/>
          </a:xfrm>
          <a:prstGeom prst="rect">
            <a:avLst/>
          </a:prstGeom>
          <a:noFill/>
          <a:ln w="9525" cap="flat" cmpd="sng">
            <a:solidFill>
              <a:schemeClr val="lt2"/>
            </a:solidFill>
            <a:prstDash val="solid"/>
            <a:round/>
            <a:headEnd type="none" w="sm" len="sm"/>
            <a:tailEnd type="none" w="sm" len="sm"/>
          </a:ln>
        </p:spPr>
      </p:pic>
      <p:pic>
        <p:nvPicPr>
          <p:cNvPr id="323" name="Google Shape;323;p43"/>
          <p:cNvPicPr preferRelativeResize="0"/>
          <p:nvPr/>
        </p:nvPicPr>
        <p:blipFill>
          <a:blip r:embed="rId4">
            <a:alphaModFix/>
          </a:blip>
          <a:stretch>
            <a:fillRect/>
          </a:stretch>
        </p:blipFill>
        <p:spPr>
          <a:xfrm>
            <a:off x="3041950" y="1221360"/>
            <a:ext cx="2168100" cy="3120177"/>
          </a:xfrm>
          <a:prstGeom prst="rect">
            <a:avLst/>
          </a:prstGeom>
          <a:noFill/>
          <a:ln w="9525" cap="flat" cmpd="sng">
            <a:solidFill>
              <a:schemeClr val="lt2"/>
            </a:solidFill>
            <a:prstDash val="solid"/>
            <a:round/>
            <a:headEnd type="none" w="sm" len="sm"/>
            <a:tailEnd type="none" w="sm" len="sm"/>
          </a:ln>
        </p:spPr>
      </p:pic>
      <p:sp>
        <p:nvSpPr>
          <p:cNvPr id="324" name="Google Shape;324;p43"/>
          <p:cNvSpPr/>
          <p:nvPr/>
        </p:nvSpPr>
        <p:spPr>
          <a:xfrm>
            <a:off x="455700" y="1164750"/>
            <a:ext cx="2348400" cy="3233400"/>
          </a:xfrm>
          <a:prstGeom prst="rect">
            <a:avLst/>
          </a:prstGeom>
          <a:noFill/>
          <a:ln w="9525" cap="flat" cmpd="sng">
            <a:solidFill>
              <a:srgbClr val="027B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6" name="Google Shape;326;p43"/>
          <p:cNvSpPr txBox="1"/>
          <p:nvPr/>
        </p:nvSpPr>
        <p:spPr>
          <a:xfrm>
            <a:off x="5729388" y="1021325"/>
            <a:ext cx="21681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a:solidFill>
                  <a:schemeClr val="bg2"/>
                </a:solidFill>
              </a:rPr>
              <a:t>Women’s Day &amp; Pride Month</a:t>
            </a:r>
            <a:endParaRPr sz="1200" i="1">
              <a:solidFill>
                <a:schemeClr val="bg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5"/>
          <p:cNvSpPr txBox="1"/>
          <p:nvPr/>
        </p:nvSpPr>
        <p:spPr>
          <a:xfrm>
            <a:off x="257175" y="1957800"/>
            <a:ext cx="3283200" cy="13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lt1"/>
                </a:solidFill>
              </a:rPr>
              <a:t>Sustainability &amp; Innovation</a:t>
            </a:r>
            <a:endParaRPr sz="3600" b="1">
              <a:solidFill>
                <a:schemeClr val="lt1"/>
              </a:solidFill>
            </a:endParaRPr>
          </a:p>
        </p:txBody>
      </p:sp>
      <p:sp>
        <p:nvSpPr>
          <p:cNvPr id="341" name="Google Shape;341;p45"/>
          <p:cNvSpPr txBox="1"/>
          <p:nvPr/>
        </p:nvSpPr>
        <p:spPr>
          <a:xfrm>
            <a:off x="257175" y="1598700"/>
            <a:ext cx="22803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CONTENT THEME #4:</a:t>
            </a:r>
            <a:endParaRPr>
              <a:solidFill>
                <a:schemeClr val="lt1"/>
              </a:solidFill>
            </a:endParaRPr>
          </a:p>
        </p:txBody>
      </p:sp>
      <p:sp>
        <p:nvSpPr>
          <p:cNvPr id="342" name="Google Shape;342;p45"/>
          <p:cNvSpPr txBox="1"/>
          <p:nvPr/>
        </p:nvSpPr>
        <p:spPr>
          <a:xfrm>
            <a:off x="4513500" y="1670849"/>
            <a:ext cx="4013400" cy="30821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tx1">
                    <a:lumMod val="75000"/>
                    <a:lumOff val="25000"/>
                  </a:schemeClr>
                </a:solidFill>
              </a:rPr>
              <a:t>These posts highlight Bayer’s industry leadership and commitment. They feature real-world examples of Bayer's impactful sustainability initiatives and groundbreaking innovations, and may include thought leadership pieces that position Bayer as an authoritative voice in its key sectors.</a:t>
            </a:r>
          </a:p>
          <a:p>
            <a:pPr marL="0" lvl="0" indent="0" algn="l" rtl="0">
              <a:lnSpc>
                <a:spcPct val="100000"/>
              </a:lnSpc>
              <a:spcBef>
                <a:spcPts val="0"/>
              </a:spcBef>
              <a:spcAft>
                <a:spcPts val="0"/>
              </a:spcAft>
              <a:buNone/>
            </a:pPr>
            <a:endParaRPr lang="en" sz="1500">
              <a:solidFill>
                <a:schemeClr val="tx1">
                  <a:lumMod val="75000"/>
                  <a:lumOff val="25000"/>
                </a:schemeClr>
              </a:solidFill>
            </a:endParaRPr>
          </a:p>
          <a:p>
            <a:pPr marL="0" lvl="0" indent="0" algn="l" rtl="0">
              <a:lnSpc>
                <a:spcPct val="100000"/>
              </a:lnSpc>
              <a:spcBef>
                <a:spcPts val="0"/>
              </a:spcBef>
              <a:spcAft>
                <a:spcPts val="0"/>
              </a:spcAft>
              <a:buNone/>
            </a:pPr>
            <a:r>
              <a:rPr lang="en" sz="1500">
                <a:solidFill>
                  <a:schemeClr val="tx1">
                    <a:lumMod val="75000"/>
                    <a:lumOff val="25000"/>
                  </a:schemeClr>
                </a:solidFill>
              </a:rPr>
              <a:t>Additional opportunity is to provide unique proof points that Bayer offers to the industry (for example, diversity in clinical trials)</a:t>
            </a:r>
            <a:endParaRPr sz="1500">
              <a:solidFill>
                <a:schemeClr val="tx1">
                  <a:lumMod val="75000"/>
                  <a:lumOff val="2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6"/>
          <p:cNvSpPr txBox="1">
            <a:spLocks noGrp="1"/>
          </p:cNvSpPr>
          <p:nvPr>
            <p:ph type="body" idx="4294967295"/>
          </p:nvPr>
        </p:nvSpPr>
        <p:spPr>
          <a:xfrm>
            <a:off x="6877600" y="1068388"/>
            <a:ext cx="2000250" cy="3416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a:p>
          <a:p>
            <a:pPr marL="0" lvl="0" indent="0" algn="l" rtl="0">
              <a:spcBef>
                <a:spcPts val="1200"/>
              </a:spcBef>
              <a:spcAft>
                <a:spcPts val="0"/>
              </a:spcAft>
              <a:buNone/>
            </a:pPr>
            <a:r>
              <a:rPr lang="en" sz="1200" b="1">
                <a:solidFill>
                  <a:srgbClr val="66B512"/>
                </a:solidFill>
              </a:rPr>
              <a:t>Why it works:</a:t>
            </a:r>
            <a:endParaRPr sz="1200" b="1">
              <a:solidFill>
                <a:srgbClr val="66B512"/>
              </a:solidFill>
            </a:endParaRPr>
          </a:p>
          <a:p>
            <a:pPr marL="457200" lvl="0" indent="-285750" algn="l" rtl="0">
              <a:lnSpc>
                <a:spcPct val="100000"/>
              </a:lnSpc>
              <a:spcBef>
                <a:spcPts val="1200"/>
              </a:spcBef>
              <a:spcAft>
                <a:spcPts val="0"/>
              </a:spcAft>
              <a:buClr>
                <a:schemeClr val="dk2"/>
              </a:buClr>
              <a:buSzPts val="900"/>
              <a:buChar char="●"/>
            </a:pPr>
            <a:r>
              <a:rPr lang="en" sz="900">
                <a:solidFill>
                  <a:schemeClr val="tx1">
                    <a:lumMod val="75000"/>
                    <a:lumOff val="25000"/>
                  </a:schemeClr>
                </a:solidFill>
              </a:rPr>
              <a:t>Focused on AI, a highly relevant and buzzworthy topic, capturing </a:t>
            </a:r>
            <a:br>
              <a:rPr lang="en" sz="900">
                <a:solidFill>
                  <a:schemeClr val="tx1">
                    <a:lumMod val="75000"/>
                    <a:lumOff val="25000"/>
                  </a:schemeClr>
                </a:solidFill>
              </a:rPr>
            </a:br>
            <a:r>
              <a:rPr lang="en" sz="900">
                <a:solidFill>
                  <a:schemeClr val="tx1">
                    <a:lumMod val="75000"/>
                    <a:lumOff val="25000"/>
                  </a:schemeClr>
                </a:solidFill>
              </a:rPr>
              <a:t>widespread interest</a:t>
            </a:r>
            <a:br>
              <a:rPr lang="en" sz="900">
                <a:solidFill>
                  <a:schemeClr val="tx1">
                    <a:lumMod val="75000"/>
                    <a:lumOff val="25000"/>
                  </a:schemeClr>
                </a:solidFill>
              </a:rPr>
            </a:br>
            <a:endParaRPr sz="900">
              <a:solidFill>
                <a:schemeClr val="tx1">
                  <a:lumMod val="75000"/>
                  <a:lumOff val="25000"/>
                </a:schemeClr>
              </a:solidFill>
            </a:endParaRPr>
          </a:p>
          <a:p>
            <a:pPr marL="457200" lvl="0" indent="-285750" algn="l" rtl="0">
              <a:lnSpc>
                <a:spcPct val="100000"/>
              </a:lnSpc>
              <a:spcBef>
                <a:spcPts val="0"/>
              </a:spcBef>
              <a:spcAft>
                <a:spcPts val="0"/>
              </a:spcAft>
              <a:buClr>
                <a:schemeClr val="dk2"/>
              </a:buClr>
              <a:buSzPts val="900"/>
              <a:buChar char="●"/>
            </a:pPr>
            <a:r>
              <a:rPr lang="en" sz="900">
                <a:solidFill>
                  <a:schemeClr val="tx1">
                    <a:lumMod val="75000"/>
                    <a:lumOff val="25000"/>
                  </a:schemeClr>
                </a:solidFill>
              </a:rPr>
              <a:t>Appeals to stakeholders and external audiences </a:t>
            </a:r>
            <a:br>
              <a:rPr lang="en" sz="900">
                <a:solidFill>
                  <a:schemeClr val="tx1">
                    <a:lumMod val="75000"/>
                    <a:lumOff val="25000"/>
                  </a:schemeClr>
                </a:solidFill>
              </a:rPr>
            </a:br>
            <a:r>
              <a:rPr lang="en" sz="900">
                <a:solidFill>
                  <a:schemeClr val="tx1">
                    <a:lumMod val="75000"/>
                    <a:lumOff val="25000"/>
                  </a:schemeClr>
                </a:solidFill>
              </a:rPr>
              <a:t>by positioning Bayer at </a:t>
            </a:r>
            <a:br>
              <a:rPr lang="en" sz="900">
                <a:solidFill>
                  <a:schemeClr val="tx1">
                    <a:lumMod val="75000"/>
                    <a:lumOff val="25000"/>
                  </a:schemeClr>
                </a:solidFill>
              </a:rPr>
            </a:br>
            <a:r>
              <a:rPr lang="en" sz="900">
                <a:solidFill>
                  <a:schemeClr val="tx1">
                    <a:lumMod val="75000"/>
                    <a:lumOff val="25000"/>
                  </a:schemeClr>
                </a:solidFill>
              </a:rPr>
              <a:t>the forefront of technological innovation</a:t>
            </a:r>
            <a:br>
              <a:rPr lang="en" sz="900">
                <a:solidFill>
                  <a:schemeClr val="tx1">
                    <a:lumMod val="75000"/>
                    <a:lumOff val="25000"/>
                  </a:schemeClr>
                </a:solidFill>
              </a:rPr>
            </a:br>
            <a:endParaRPr sz="900">
              <a:solidFill>
                <a:schemeClr val="tx1">
                  <a:lumMod val="75000"/>
                  <a:lumOff val="25000"/>
                </a:schemeClr>
              </a:solidFill>
            </a:endParaRPr>
          </a:p>
          <a:p>
            <a:pPr marL="457200" lvl="0" indent="-285750" algn="l" rtl="0">
              <a:lnSpc>
                <a:spcPct val="100000"/>
              </a:lnSpc>
              <a:spcBef>
                <a:spcPts val="0"/>
              </a:spcBef>
              <a:spcAft>
                <a:spcPts val="0"/>
              </a:spcAft>
              <a:buClr>
                <a:schemeClr val="dk2"/>
              </a:buClr>
              <a:buSzPts val="900"/>
              <a:buChar char="●"/>
            </a:pPr>
            <a:r>
              <a:rPr lang="en" sz="900">
                <a:solidFill>
                  <a:schemeClr val="tx1">
                    <a:lumMod val="75000"/>
                    <a:lumOff val="25000"/>
                  </a:schemeClr>
                </a:solidFill>
              </a:rPr>
              <a:t>Effectively promotes Bayer’s mission within </a:t>
            </a:r>
            <a:br>
              <a:rPr lang="en" sz="900">
                <a:solidFill>
                  <a:schemeClr val="tx1">
                    <a:lumMod val="75000"/>
                    <a:lumOff val="25000"/>
                  </a:schemeClr>
                </a:solidFill>
              </a:rPr>
            </a:br>
            <a:r>
              <a:rPr lang="en" sz="900">
                <a:solidFill>
                  <a:schemeClr val="tx1">
                    <a:lumMod val="75000"/>
                    <a:lumOff val="25000"/>
                  </a:schemeClr>
                </a:solidFill>
              </a:rPr>
              <a:t>the context of major </a:t>
            </a:r>
            <a:br>
              <a:rPr lang="en" sz="900">
                <a:solidFill>
                  <a:schemeClr val="tx1">
                    <a:lumMod val="75000"/>
                    <a:lumOff val="25000"/>
                  </a:schemeClr>
                </a:solidFill>
              </a:rPr>
            </a:br>
            <a:r>
              <a:rPr lang="en" sz="900">
                <a:solidFill>
                  <a:schemeClr val="tx1">
                    <a:lumMod val="75000"/>
                    <a:lumOff val="25000"/>
                  </a:schemeClr>
                </a:solidFill>
              </a:rPr>
              <a:t>world developments</a:t>
            </a:r>
            <a:br>
              <a:rPr lang="en" sz="900">
                <a:solidFill>
                  <a:schemeClr val="tx1">
                    <a:lumMod val="75000"/>
                    <a:lumOff val="25000"/>
                  </a:schemeClr>
                </a:solidFill>
              </a:rPr>
            </a:br>
            <a:endParaRPr sz="900">
              <a:solidFill>
                <a:schemeClr val="tx1">
                  <a:lumMod val="75000"/>
                  <a:lumOff val="25000"/>
                </a:schemeClr>
              </a:solidFill>
            </a:endParaRPr>
          </a:p>
          <a:p>
            <a:pPr marL="457200" lvl="0" indent="-285750" algn="l" rtl="0">
              <a:lnSpc>
                <a:spcPct val="100000"/>
              </a:lnSpc>
              <a:spcBef>
                <a:spcPts val="0"/>
              </a:spcBef>
              <a:spcAft>
                <a:spcPts val="0"/>
              </a:spcAft>
              <a:buClr>
                <a:schemeClr val="dk2"/>
              </a:buClr>
              <a:buSzPts val="900"/>
              <a:buChar char="●"/>
            </a:pPr>
            <a:r>
              <a:rPr lang="en" sz="900">
                <a:solidFill>
                  <a:schemeClr val="tx1">
                    <a:lumMod val="75000"/>
                    <a:lumOff val="25000"/>
                  </a:schemeClr>
                </a:solidFill>
              </a:rPr>
              <a:t>Underscores the company’s role in shaping the future of healthcare</a:t>
            </a:r>
            <a:endParaRPr sz="900">
              <a:solidFill>
                <a:schemeClr val="tx1">
                  <a:lumMod val="75000"/>
                  <a:lumOff val="25000"/>
                </a:schemeClr>
              </a:solidFill>
            </a:endParaRPr>
          </a:p>
        </p:txBody>
      </p:sp>
      <p:sp>
        <p:nvSpPr>
          <p:cNvPr id="348" name="Google Shape;348;p46"/>
          <p:cNvSpPr txBox="1">
            <a:spLocks noGrp="1"/>
          </p:cNvSpPr>
          <p:nvPr>
            <p:ph type="body" idx="4294967295"/>
          </p:nvPr>
        </p:nvSpPr>
        <p:spPr>
          <a:xfrm>
            <a:off x="357061" y="1054736"/>
            <a:ext cx="2001838" cy="34163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endParaRPr/>
          </a:p>
          <a:p>
            <a:pPr marL="0" lvl="0" indent="0" algn="l" rtl="0">
              <a:spcBef>
                <a:spcPts val="1200"/>
              </a:spcBef>
              <a:spcAft>
                <a:spcPts val="0"/>
              </a:spcAft>
              <a:buNone/>
            </a:pPr>
            <a:r>
              <a:rPr lang="en" sz="1200" b="1">
                <a:solidFill>
                  <a:srgbClr val="0091DF"/>
                </a:solidFill>
              </a:rPr>
              <a:t>Why it works:</a:t>
            </a:r>
            <a:endParaRPr sz="1200" b="1">
              <a:solidFill>
                <a:srgbClr val="0091DF"/>
              </a:solidFill>
            </a:endParaRPr>
          </a:p>
          <a:p>
            <a:pPr marL="457200" lvl="0" indent="-285750" algn="l" rtl="0">
              <a:lnSpc>
                <a:spcPct val="100000"/>
              </a:lnSpc>
              <a:spcBef>
                <a:spcPts val="1200"/>
              </a:spcBef>
              <a:spcAft>
                <a:spcPts val="0"/>
              </a:spcAft>
              <a:buClr>
                <a:schemeClr val="dk2"/>
              </a:buClr>
              <a:buSzPts val="900"/>
              <a:buChar char="●"/>
            </a:pPr>
            <a:r>
              <a:rPr lang="en" sz="900">
                <a:solidFill>
                  <a:schemeClr val="tx1">
                    <a:lumMod val="75000"/>
                    <a:lumOff val="25000"/>
                  </a:schemeClr>
                </a:solidFill>
              </a:rPr>
              <a:t>Targets internal employees, fostering a sense of community and participation</a:t>
            </a:r>
            <a:br>
              <a:rPr lang="en" sz="900">
                <a:solidFill>
                  <a:schemeClr val="tx1">
                    <a:lumMod val="75000"/>
                    <a:lumOff val="25000"/>
                  </a:schemeClr>
                </a:solidFill>
              </a:rPr>
            </a:br>
            <a:endParaRPr sz="900">
              <a:solidFill>
                <a:schemeClr val="tx1">
                  <a:lumMod val="75000"/>
                  <a:lumOff val="25000"/>
                </a:schemeClr>
              </a:solidFill>
            </a:endParaRPr>
          </a:p>
          <a:p>
            <a:pPr marL="457200" lvl="0" indent="-285750" algn="l" rtl="0">
              <a:lnSpc>
                <a:spcPct val="100000"/>
              </a:lnSpc>
              <a:spcBef>
                <a:spcPts val="0"/>
              </a:spcBef>
              <a:spcAft>
                <a:spcPts val="0"/>
              </a:spcAft>
              <a:buClr>
                <a:schemeClr val="dk2"/>
              </a:buClr>
              <a:buSzPts val="900"/>
              <a:buChar char="●"/>
            </a:pPr>
            <a:r>
              <a:rPr lang="en" sz="900">
                <a:solidFill>
                  <a:schemeClr val="tx1">
                    <a:lumMod val="75000"/>
                    <a:lumOff val="25000"/>
                  </a:schemeClr>
                </a:solidFill>
              </a:rPr>
              <a:t>Showcases real people, adding a personal, relatable element</a:t>
            </a:r>
            <a:br>
              <a:rPr lang="en" sz="900">
                <a:solidFill>
                  <a:schemeClr val="tx1">
                    <a:lumMod val="75000"/>
                    <a:lumOff val="25000"/>
                  </a:schemeClr>
                </a:solidFill>
              </a:rPr>
            </a:br>
            <a:endParaRPr sz="900">
              <a:solidFill>
                <a:schemeClr val="tx1">
                  <a:lumMod val="75000"/>
                  <a:lumOff val="25000"/>
                </a:schemeClr>
              </a:solidFill>
            </a:endParaRPr>
          </a:p>
          <a:p>
            <a:pPr marL="457200" lvl="0" indent="-285750" algn="l" rtl="0">
              <a:lnSpc>
                <a:spcPct val="100000"/>
              </a:lnSpc>
              <a:spcBef>
                <a:spcPts val="0"/>
              </a:spcBef>
              <a:spcAft>
                <a:spcPts val="0"/>
              </a:spcAft>
              <a:buClr>
                <a:schemeClr val="dk2"/>
              </a:buClr>
              <a:buSzPts val="900"/>
              <a:buChar char="●"/>
            </a:pPr>
            <a:r>
              <a:rPr lang="en" sz="900">
                <a:solidFill>
                  <a:schemeClr val="tx1">
                    <a:lumMod val="75000"/>
                    <a:lumOff val="25000"/>
                  </a:schemeClr>
                </a:solidFill>
              </a:rPr>
              <a:t>Utilizes a fun format that captivates and entertains a wider audience</a:t>
            </a:r>
            <a:br>
              <a:rPr lang="en" sz="900">
                <a:solidFill>
                  <a:schemeClr val="tx1">
                    <a:lumMod val="75000"/>
                    <a:lumOff val="25000"/>
                  </a:schemeClr>
                </a:solidFill>
              </a:rPr>
            </a:br>
            <a:endParaRPr sz="900">
              <a:solidFill>
                <a:schemeClr val="tx1">
                  <a:lumMod val="75000"/>
                  <a:lumOff val="25000"/>
                </a:schemeClr>
              </a:solidFill>
            </a:endParaRPr>
          </a:p>
          <a:p>
            <a:pPr marL="457200" lvl="0" indent="-285750" algn="l" rtl="0">
              <a:lnSpc>
                <a:spcPct val="100000"/>
              </a:lnSpc>
              <a:spcBef>
                <a:spcPts val="0"/>
              </a:spcBef>
              <a:spcAft>
                <a:spcPts val="0"/>
              </a:spcAft>
              <a:buClr>
                <a:schemeClr val="dk2"/>
              </a:buClr>
              <a:buSzPts val="900"/>
              <a:buChar char="●"/>
            </a:pPr>
            <a:r>
              <a:rPr lang="en" sz="900">
                <a:solidFill>
                  <a:schemeClr val="tx1">
                    <a:lumMod val="75000"/>
                    <a:lumOff val="25000"/>
                  </a:schemeClr>
                </a:solidFill>
              </a:rPr>
              <a:t>Animation / video format consistently does well </a:t>
            </a:r>
            <a:br>
              <a:rPr lang="en" sz="900">
                <a:solidFill>
                  <a:schemeClr val="tx1">
                    <a:lumMod val="75000"/>
                    <a:lumOff val="25000"/>
                  </a:schemeClr>
                </a:solidFill>
              </a:rPr>
            </a:br>
            <a:endParaRPr sz="900">
              <a:solidFill>
                <a:schemeClr val="tx1">
                  <a:lumMod val="75000"/>
                  <a:lumOff val="25000"/>
                </a:schemeClr>
              </a:solidFill>
            </a:endParaRPr>
          </a:p>
          <a:p>
            <a:pPr marL="457200" lvl="0" indent="-285750" algn="l" rtl="0">
              <a:lnSpc>
                <a:spcPct val="100000"/>
              </a:lnSpc>
              <a:spcBef>
                <a:spcPts val="0"/>
              </a:spcBef>
              <a:spcAft>
                <a:spcPts val="0"/>
              </a:spcAft>
              <a:buClr>
                <a:schemeClr val="dk2"/>
              </a:buClr>
              <a:buSzPts val="900"/>
              <a:buChar char="●"/>
            </a:pPr>
            <a:r>
              <a:rPr lang="en" sz="900">
                <a:solidFill>
                  <a:schemeClr val="tx1">
                    <a:lumMod val="75000"/>
                    <a:lumOff val="25000"/>
                  </a:schemeClr>
                </a:solidFill>
              </a:rPr>
              <a:t>Focuses on sustainability, a subject that resonates widely and is currently trending globally</a:t>
            </a:r>
            <a:endParaRPr sz="1200" b="1">
              <a:solidFill>
                <a:schemeClr val="tx1">
                  <a:lumMod val="75000"/>
                  <a:lumOff val="25000"/>
                </a:schemeClr>
              </a:solidFill>
            </a:endParaRPr>
          </a:p>
          <a:p>
            <a:pPr marL="0" lvl="0" indent="0" algn="l" rtl="0">
              <a:spcBef>
                <a:spcPts val="0"/>
              </a:spcBef>
              <a:spcAft>
                <a:spcPts val="1200"/>
              </a:spcAft>
              <a:buNone/>
            </a:pPr>
            <a:endParaRPr/>
          </a:p>
        </p:txBody>
      </p:sp>
      <p:sp>
        <p:nvSpPr>
          <p:cNvPr id="349" name="Google Shape;349;p46"/>
          <p:cNvSpPr txBox="1">
            <a:spLocks noGrp="1"/>
          </p:cNvSpPr>
          <p:nvPr>
            <p:ph type="title" idx="4294967295"/>
          </p:nvPr>
        </p:nvSpPr>
        <p:spPr>
          <a:xfrm>
            <a:off x="167640" y="271283"/>
            <a:ext cx="8521700" cy="5762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2020" b="1">
                <a:solidFill>
                  <a:srgbClr val="007BB5"/>
                </a:solidFill>
              </a:rPr>
              <a:t>Sustainability &amp; Innovation: Top Performers</a:t>
            </a:r>
            <a:endParaRPr sz="2020" b="1">
              <a:solidFill>
                <a:srgbClr val="007BB5"/>
              </a:solidFill>
            </a:endParaRPr>
          </a:p>
        </p:txBody>
      </p:sp>
      <p:sp>
        <p:nvSpPr>
          <p:cNvPr id="350" name="Google Shape;350;p46"/>
          <p:cNvSpPr txBox="1"/>
          <p:nvPr/>
        </p:nvSpPr>
        <p:spPr>
          <a:xfrm>
            <a:off x="303252" y="1152475"/>
            <a:ext cx="16368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chemeClr val="bg2"/>
                </a:solidFill>
              </a:rPr>
              <a:t>#COP28 Sustainability</a:t>
            </a:r>
            <a:endParaRPr sz="1100" i="1">
              <a:solidFill>
                <a:schemeClr val="bg2"/>
              </a:solidFill>
            </a:endParaRPr>
          </a:p>
        </p:txBody>
      </p:sp>
      <p:sp>
        <p:nvSpPr>
          <p:cNvPr id="351" name="Google Shape;351;p46"/>
          <p:cNvSpPr txBox="1"/>
          <p:nvPr/>
        </p:nvSpPr>
        <p:spPr>
          <a:xfrm>
            <a:off x="6921288" y="1152475"/>
            <a:ext cx="21681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chemeClr val="bg2"/>
                </a:solidFill>
              </a:rPr>
              <a:t>AI Innovation</a:t>
            </a:r>
            <a:endParaRPr sz="1100" i="1">
              <a:solidFill>
                <a:schemeClr val="bg2"/>
              </a:solidFill>
            </a:endParaRPr>
          </a:p>
        </p:txBody>
      </p:sp>
      <p:sp>
        <p:nvSpPr>
          <p:cNvPr id="352" name="Google Shape;352;p46"/>
          <p:cNvSpPr/>
          <p:nvPr/>
        </p:nvSpPr>
        <p:spPr>
          <a:xfrm>
            <a:off x="2454350" y="1256175"/>
            <a:ext cx="2168100" cy="3370200"/>
          </a:xfrm>
          <a:prstGeom prst="rect">
            <a:avLst/>
          </a:prstGeom>
          <a:noFill/>
          <a:ln w="9525" cap="flat" cmpd="sng">
            <a:solidFill>
              <a:srgbClr val="0091D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3" name="Google Shape;353;p46"/>
          <p:cNvSpPr/>
          <p:nvPr/>
        </p:nvSpPr>
        <p:spPr>
          <a:xfrm>
            <a:off x="4764400" y="1256275"/>
            <a:ext cx="2113200" cy="3370200"/>
          </a:xfrm>
          <a:prstGeom prst="rect">
            <a:avLst/>
          </a:prstGeom>
          <a:noFill/>
          <a:ln w="9525" cap="flat" cmpd="sng">
            <a:solidFill>
              <a:srgbClr val="66B5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4" name="Google Shape;354;p46"/>
          <p:cNvPicPr preferRelativeResize="0"/>
          <p:nvPr/>
        </p:nvPicPr>
        <p:blipFill>
          <a:blip r:embed="rId3">
            <a:alphaModFix/>
          </a:blip>
          <a:stretch>
            <a:fillRect/>
          </a:stretch>
        </p:blipFill>
        <p:spPr>
          <a:xfrm>
            <a:off x="2549824" y="1298463"/>
            <a:ext cx="1977175" cy="3285622"/>
          </a:xfrm>
          <a:prstGeom prst="rect">
            <a:avLst/>
          </a:prstGeom>
          <a:noFill/>
          <a:ln w="9525" cap="flat" cmpd="sng">
            <a:solidFill>
              <a:schemeClr val="lt2"/>
            </a:solidFill>
            <a:prstDash val="solid"/>
            <a:round/>
            <a:headEnd type="none" w="sm" len="sm"/>
            <a:tailEnd type="none" w="sm" len="sm"/>
          </a:ln>
        </p:spPr>
      </p:pic>
      <p:pic>
        <p:nvPicPr>
          <p:cNvPr id="355" name="Google Shape;355;p46"/>
          <p:cNvPicPr preferRelativeResize="0"/>
          <p:nvPr/>
        </p:nvPicPr>
        <p:blipFill>
          <a:blip r:embed="rId4">
            <a:alphaModFix/>
          </a:blip>
          <a:stretch>
            <a:fillRect/>
          </a:stretch>
        </p:blipFill>
        <p:spPr>
          <a:xfrm>
            <a:off x="4832413" y="1301275"/>
            <a:ext cx="1977175" cy="3222906"/>
          </a:xfrm>
          <a:prstGeom prst="rect">
            <a:avLst/>
          </a:prstGeom>
          <a:noFill/>
          <a:ln w="9525" cap="flat" cmpd="sng">
            <a:solidFill>
              <a:schemeClr val="lt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7"/>
          <p:cNvSpPr txBox="1"/>
          <p:nvPr/>
        </p:nvSpPr>
        <p:spPr>
          <a:xfrm>
            <a:off x="943600" y="1937200"/>
            <a:ext cx="5631600" cy="8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a:solidFill>
                  <a:schemeClr val="lt1"/>
                </a:solidFill>
              </a:rPr>
              <a:t>How We Increase Content Performance in the Long Run </a:t>
            </a:r>
            <a:endParaRPr sz="4100" b="1">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8"/>
          <p:cNvSpPr txBox="1"/>
          <p:nvPr/>
        </p:nvSpPr>
        <p:spPr>
          <a:xfrm>
            <a:off x="429900" y="504125"/>
            <a:ext cx="3062700" cy="9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FFFFFF"/>
                </a:solidFill>
              </a:rPr>
              <a:t>Increase Content Performance </a:t>
            </a:r>
            <a:endParaRPr sz="2400" b="1">
              <a:solidFill>
                <a:srgbClr val="66B512"/>
              </a:solidFill>
            </a:endParaRPr>
          </a:p>
        </p:txBody>
      </p:sp>
      <p:sp>
        <p:nvSpPr>
          <p:cNvPr id="366" name="Google Shape;366;p48"/>
          <p:cNvSpPr txBox="1"/>
          <p:nvPr/>
        </p:nvSpPr>
        <p:spPr>
          <a:xfrm>
            <a:off x="458150" y="1504550"/>
            <a:ext cx="2854200" cy="28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FFFFFF"/>
                </a:solidFill>
              </a:rPr>
              <a:t>Users come to LinkedIn for a window into Bayer's culture and people, humanizing the company, and reading thought leadership.</a:t>
            </a:r>
            <a:endParaRPr>
              <a:solidFill>
                <a:srgbClr val="FFFFFF"/>
              </a:solidFill>
            </a:endParaRPr>
          </a:p>
          <a:p>
            <a:pPr marL="0" lvl="0" indent="0" algn="l" rtl="0">
              <a:spcBef>
                <a:spcPts val="0"/>
              </a:spcBef>
              <a:spcAft>
                <a:spcPts val="0"/>
              </a:spcAft>
              <a:buClr>
                <a:srgbClr val="000000"/>
              </a:buClr>
              <a:buSzPts val="1100"/>
              <a:buFont typeface="Arial"/>
              <a:buNone/>
            </a:pPr>
            <a:endParaRPr>
              <a:solidFill>
                <a:srgbClr val="FFFFFF"/>
              </a:solidFill>
            </a:endParaRPr>
          </a:p>
          <a:p>
            <a:pPr marL="0" lvl="0" indent="0" algn="l" rtl="0">
              <a:spcBef>
                <a:spcPts val="0"/>
              </a:spcBef>
              <a:spcAft>
                <a:spcPts val="0"/>
              </a:spcAft>
              <a:buClr>
                <a:srgbClr val="000000"/>
              </a:buClr>
              <a:buSzPts val="1100"/>
              <a:buFont typeface="Arial"/>
              <a:buNone/>
            </a:pPr>
            <a:r>
              <a:rPr lang="en-US" sz="1700" b="1">
                <a:solidFill>
                  <a:srgbClr val="FFFFFF"/>
                </a:solidFill>
              </a:rPr>
              <a:t>LinkedIn algorithm of 2024 rewards meaningful interactions and knowledge-sharing…</a:t>
            </a:r>
            <a:endParaRPr lang="en-US">
              <a:solidFill>
                <a:srgbClr val="FFFFFF"/>
              </a:solidFill>
            </a:endParaRPr>
          </a:p>
          <a:p>
            <a:pPr marL="0" lvl="0" indent="0" algn="l" rtl="0">
              <a:spcBef>
                <a:spcPts val="0"/>
              </a:spcBef>
              <a:spcAft>
                <a:spcPts val="0"/>
              </a:spcAft>
              <a:buClr>
                <a:srgbClr val="000000"/>
              </a:buClr>
              <a:buSzPts val="1100"/>
              <a:buFont typeface="Arial"/>
              <a:buNone/>
            </a:pPr>
            <a:endParaRPr>
              <a:solidFill>
                <a:srgbClr val="FFFFFF"/>
              </a:solidFill>
            </a:endParaRPr>
          </a:p>
        </p:txBody>
      </p:sp>
      <p:sp>
        <p:nvSpPr>
          <p:cNvPr id="367" name="Google Shape;367;p48"/>
          <p:cNvSpPr txBox="1"/>
          <p:nvPr/>
        </p:nvSpPr>
        <p:spPr>
          <a:xfrm>
            <a:off x="4210550" y="1423100"/>
            <a:ext cx="4295700" cy="338063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0"/>
              </a:spcAft>
              <a:buNone/>
            </a:pPr>
            <a:r>
              <a:rPr lang="en" sz="1500">
                <a:solidFill>
                  <a:srgbClr val="595959"/>
                </a:solidFill>
              </a:rPr>
              <a:t>🌿 Developing valuable, evergreen content</a:t>
            </a:r>
            <a:endParaRPr sz="1500">
              <a:solidFill>
                <a:srgbClr val="595959"/>
              </a:solidFill>
            </a:endParaRPr>
          </a:p>
          <a:p>
            <a:pPr marL="0" lvl="0" indent="0" algn="l" rtl="0">
              <a:lnSpc>
                <a:spcPct val="115000"/>
              </a:lnSpc>
              <a:spcBef>
                <a:spcPts val="1500"/>
              </a:spcBef>
              <a:spcAft>
                <a:spcPts val="0"/>
              </a:spcAft>
              <a:buNone/>
            </a:pPr>
            <a:r>
              <a:rPr lang="en" sz="1500">
                <a:solidFill>
                  <a:srgbClr val="595959"/>
                </a:solidFill>
              </a:rPr>
              <a:t>📝 Creating storytelling content geared toward connection and authenticity</a:t>
            </a:r>
            <a:endParaRPr sz="1500">
              <a:solidFill>
                <a:srgbClr val="595959"/>
              </a:solidFill>
            </a:endParaRPr>
          </a:p>
          <a:p>
            <a:pPr marL="0" lvl="0" indent="0" algn="l" rtl="0">
              <a:lnSpc>
                <a:spcPct val="115000"/>
              </a:lnSpc>
              <a:spcBef>
                <a:spcPts val="1500"/>
              </a:spcBef>
              <a:spcAft>
                <a:spcPts val="0"/>
              </a:spcAft>
              <a:buNone/>
            </a:pPr>
            <a:r>
              <a:rPr lang="en" sz="1500">
                <a:solidFill>
                  <a:srgbClr val="595959"/>
                </a:solidFill>
              </a:rPr>
              <a:t>🎥 Publishing more short-form video content </a:t>
            </a:r>
            <a:endParaRPr sz="1500">
              <a:solidFill>
                <a:srgbClr val="595959"/>
              </a:solidFill>
            </a:endParaRPr>
          </a:p>
          <a:p>
            <a:pPr marL="0" lvl="0" indent="0" algn="l" rtl="0">
              <a:lnSpc>
                <a:spcPct val="115000"/>
              </a:lnSpc>
              <a:spcBef>
                <a:spcPts val="1500"/>
              </a:spcBef>
              <a:spcAft>
                <a:spcPts val="0"/>
              </a:spcAft>
              <a:buNone/>
            </a:pPr>
            <a:r>
              <a:rPr lang="en" sz="1500">
                <a:solidFill>
                  <a:srgbClr val="595959"/>
                </a:solidFill>
              </a:rPr>
              <a:t>🎨 Using consistency in core brand elements / Bayer design system without looking too engineered and/or corporate</a:t>
            </a:r>
            <a:endParaRPr sz="1500">
              <a:solidFill>
                <a:srgbClr val="595959"/>
              </a:solidFill>
            </a:endParaRPr>
          </a:p>
          <a:p>
            <a:pPr marL="0" lvl="0" indent="0" algn="l" rtl="0">
              <a:lnSpc>
                <a:spcPct val="115000"/>
              </a:lnSpc>
              <a:spcBef>
                <a:spcPts val="1500"/>
              </a:spcBef>
              <a:spcAft>
                <a:spcPts val="1000"/>
              </a:spcAft>
              <a:buNone/>
            </a:pPr>
            <a:endParaRPr>
              <a:solidFill>
                <a:srgbClr val="59595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9"/>
          <p:cNvSpPr txBox="1"/>
          <p:nvPr/>
        </p:nvSpPr>
        <p:spPr>
          <a:xfrm>
            <a:off x="257175" y="1957800"/>
            <a:ext cx="3283200" cy="13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chemeClr val="dk2"/>
                </a:solidFill>
              </a:rPr>
              <a:t>🌿 </a:t>
            </a:r>
            <a:r>
              <a:rPr lang="en" sz="3600">
                <a:solidFill>
                  <a:schemeClr val="lt1"/>
                </a:solidFill>
              </a:rPr>
              <a:t>Valuable, Evergreen Content</a:t>
            </a:r>
            <a:endParaRPr sz="3600">
              <a:solidFill>
                <a:schemeClr val="lt1"/>
              </a:solidFill>
            </a:endParaRPr>
          </a:p>
        </p:txBody>
      </p:sp>
      <p:sp>
        <p:nvSpPr>
          <p:cNvPr id="373" name="Google Shape;373;p49"/>
          <p:cNvSpPr txBox="1"/>
          <p:nvPr/>
        </p:nvSpPr>
        <p:spPr>
          <a:xfrm>
            <a:off x="257175" y="1598700"/>
            <a:ext cx="25029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ENGAGEMENT TACTIC #1:</a:t>
            </a:r>
            <a:endParaRPr>
              <a:solidFill>
                <a:schemeClr val="lt1"/>
              </a:solidFill>
            </a:endParaRPr>
          </a:p>
        </p:txBody>
      </p:sp>
      <p:sp>
        <p:nvSpPr>
          <p:cNvPr id="374" name="Google Shape;374;p49"/>
          <p:cNvSpPr txBox="1"/>
          <p:nvPr/>
        </p:nvSpPr>
        <p:spPr>
          <a:xfrm>
            <a:off x="4121600" y="850200"/>
            <a:ext cx="4473300" cy="344091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595959"/>
                </a:solidFill>
              </a:rPr>
              <a:t>LinkedIn is shifting its focus towards maximizing user value within the app, </a:t>
            </a:r>
            <a:r>
              <a:rPr lang="en" sz="1100">
                <a:solidFill>
                  <a:srgbClr val="595959"/>
                </a:solidFill>
              </a:rPr>
              <a:t>potentially extending the shelf-life of content. This change presents an opportunity for </a:t>
            </a:r>
            <a:r>
              <a:rPr lang="en" sz="1100" b="1">
                <a:solidFill>
                  <a:srgbClr val="595959"/>
                </a:solidFill>
              </a:rPr>
              <a:t>Bayer to adapt its strategy in the following ways:</a:t>
            </a:r>
            <a:endParaRPr sz="1100" b="1">
              <a:solidFill>
                <a:srgbClr val="595959"/>
              </a:solidFill>
            </a:endParaRPr>
          </a:p>
          <a:p>
            <a:pPr marL="0" lvl="0" indent="0" algn="l" rtl="0">
              <a:lnSpc>
                <a:spcPct val="115000"/>
              </a:lnSpc>
              <a:spcBef>
                <a:spcPts val="0"/>
              </a:spcBef>
              <a:spcAft>
                <a:spcPts val="0"/>
              </a:spcAft>
              <a:buClr>
                <a:srgbClr val="000000"/>
              </a:buClr>
              <a:buSzPts val="1100"/>
              <a:buFont typeface="Arial"/>
              <a:buNone/>
            </a:pPr>
            <a:endParaRPr sz="1100" b="1">
              <a:solidFill>
                <a:srgbClr val="595959"/>
              </a:solidFill>
            </a:endParaRPr>
          </a:p>
          <a:p>
            <a:pPr marL="0" lvl="0" indent="0" algn="l" rtl="0">
              <a:lnSpc>
                <a:spcPct val="115000"/>
              </a:lnSpc>
              <a:spcBef>
                <a:spcPts val="0"/>
              </a:spcBef>
              <a:spcAft>
                <a:spcPts val="0"/>
              </a:spcAft>
              <a:buNone/>
            </a:pPr>
            <a:r>
              <a:rPr lang="en" sz="1300" b="1">
                <a:solidFill>
                  <a:srgbClr val="D30F4B"/>
                </a:solidFill>
              </a:rPr>
              <a:t>Focus on Evergreen Messaging: </a:t>
            </a:r>
            <a:endParaRPr sz="1300">
              <a:solidFill>
                <a:srgbClr val="D30F4B"/>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595959"/>
                </a:solidFill>
              </a:rPr>
              <a:t>Prioritize content that remains relevant and valuable over time, including copy that is not focused on a specific time or date.</a:t>
            </a:r>
            <a:endParaRPr sz="1000">
              <a:solidFill>
                <a:srgbClr val="595959"/>
              </a:solidFill>
            </a:endParaRPr>
          </a:p>
          <a:p>
            <a:pPr marL="0" lvl="0" indent="0" algn="l" rtl="0">
              <a:lnSpc>
                <a:spcPct val="115000"/>
              </a:lnSpc>
              <a:spcBef>
                <a:spcPts val="0"/>
              </a:spcBef>
              <a:spcAft>
                <a:spcPts val="0"/>
              </a:spcAft>
              <a:buClr>
                <a:schemeClr val="dk1"/>
              </a:buClr>
              <a:buSzPts val="1100"/>
              <a:buFont typeface="Arial"/>
              <a:buNone/>
            </a:pPr>
            <a:endParaRPr sz="1000">
              <a:solidFill>
                <a:srgbClr val="595959"/>
              </a:solidFill>
            </a:endParaRPr>
          </a:p>
          <a:p>
            <a:pPr marL="0" lvl="0" indent="0" algn="l" rtl="0">
              <a:lnSpc>
                <a:spcPct val="115000"/>
              </a:lnSpc>
              <a:spcBef>
                <a:spcPts val="0"/>
              </a:spcBef>
              <a:spcAft>
                <a:spcPts val="0"/>
              </a:spcAft>
              <a:buClr>
                <a:schemeClr val="dk1"/>
              </a:buClr>
              <a:buSzPts val="1100"/>
              <a:buFont typeface="Arial"/>
              <a:buNone/>
            </a:pPr>
            <a:r>
              <a:rPr lang="en" sz="1300" b="1">
                <a:solidFill>
                  <a:srgbClr val="D30F4B"/>
                </a:solidFill>
                <a:highlight>
                  <a:srgbClr val="FFFF00"/>
                </a:highlight>
              </a:rPr>
              <a:t>Unique, Impactful Content:</a:t>
            </a:r>
            <a:endParaRPr sz="1300">
              <a:solidFill>
                <a:srgbClr val="D30F4B"/>
              </a:solidFill>
              <a:highlight>
                <a:srgbClr val="FFFF00"/>
              </a:highlight>
            </a:endParaRPr>
          </a:p>
          <a:p>
            <a:pPr>
              <a:lnSpc>
                <a:spcPct val="115000"/>
              </a:lnSpc>
              <a:buClr>
                <a:schemeClr val="dk1"/>
              </a:buClr>
              <a:buSzPts val="1100"/>
            </a:pPr>
            <a:r>
              <a:rPr lang="en" sz="1000">
                <a:solidFill>
                  <a:schemeClr val="tx1">
                    <a:lumMod val="75000"/>
                    <a:lumOff val="25000"/>
                  </a:schemeClr>
                </a:solidFill>
                <a:highlight>
                  <a:srgbClr val="FFFF00"/>
                </a:highlight>
              </a:rPr>
              <a:t>Produce content that deepens knowledge in specific areas of interest, helping audiences enhance their expertise.</a:t>
            </a:r>
            <a:endParaRPr sz="1000">
              <a:solidFill>
                <a:schemeClr val="tx1">
                  <a:lumMod val="75000"/>
                  <a:lumOff val="25000"/>
                </a:schemeClr>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sz="10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300" b="1">
                <a:solidFill>
                  <a:srgbClr val="D30F4B"/>
                </a:solidFill>
              </a:rPr>
              <a:t>In-depth, Exclusive Insights:</a:t>
            </a:r>
            <a:endParaRPr sz="1300">
              <a:solidFill>
                <a:srgbClr val="D30F4B"/>
              </a:solidFill>
            </a:endParaRPr>
          </a:p>
          <a:p>
            <a:pPr>
              <a:lnSpc>
                <a:spcPct val="115000"/>
              </a:lnSpc>
              <a:buClr>
                <a:schemeClr val="dk1"/>
              </a:buClr>
              <a:buSzPts val="1100"/>
            </a:pPr>
            <a:r>
              <a:rPr lang="en" sz="1000">
                <a:solidFill>
                  <a:schemeClr val="tx1">
                    <a:lumMod val="75000"/>
                    <a:lumOff val="25000"/>
                  </a:schemeClr>
                </a:solidFill>
              </a:rPr>
              <a:t>Share detailed and insightful posts that offer unique information unavailable elsewhere, establishing Bayer as a go-to resource in its fields.</a:t>
            </a:r>
            <a:endParaRPr sz="1000">
              <a:solidFill>
                <a:schemeClr val="tx1">
                  <a:lumMod val="75000"/>
                  <a:lumOff val="25000"/>
                </a:schemeClr>
              </a:solidFill>
              <a:sym typeface="Helvetica Neue"/>
            </a:endParaRPr>
          </a:p>
          <a:p>
            <a:pPr marL="0" lvl="0" indent="0" algn="l" rtl="0">
              <a:lnSpc>
                <a:spcPct val="115000"/>
              </a:lnSpc>
              <a:spcBef>
                <a:spcPts val="0"/>
              </a:spcBef>
              <a:spcAft>
                <a:spcPts val="0"/>
              </a:spcAft>
              <a:buClr>
                <a:schemeClr val="dk1"/>
              </a:buClr>
              <a:buSzPts val="1100"/>
              <a:buFont typeface="Arial"/>
              <a:buNone/>
            </a:pPr>
            <a:endParaRPr sz="10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0"/>
          <p:cNvSpPr txBox="1"/>
          <p:nvPr/>
        </p:nvSpPr>
        <p:spPr>
          <a:xfrm>
            <a:off x="257175" y="1957800"/>
            <a:ext cx="3283200" cy="13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2"/>
                </a:solidFill>
              </a:rPr>
              <a:t>📝 </a:t>
            </a:r>
            <a:r>
              <a:rPr lang="en" sz="3600">
                <a:solidFill>
                  <a:schemeClr val="lt1"/>
                </a:solidFill>
              </a:rPr>
              <a:t>Storytelling Content</a:t>
            </a:r>
            <a:endParaRPr sz="3600">
              <a:solidFill>
                <a:schemeClr val="lt1"/>
              </a:solidFill>
            </a:endParaRPr>
          </a:p>
        </p:txBody>
      </p:sp>
      <p:sp>
        <p:nvSpPr>
          <p:cNvPr id="380" name="Google Shape;380;p50"/>
          <p:cNvSpPr txBox="1"/>
          <p:nvPr/>
        </p:nvSpPr>
        <p:spPr>
          <a:xfrm>
            <a:off x="257175" y="1598700"/>
            <a:ext cx="25029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ENGAGEMENT TACTIC #2:</a:t>
            </a:r>
            <a:endParaRPr>
              <a:solidFill>
                <a:schemeClr val="lt1"/>
              </a:solidFill>
            </a:endParaRPr>
          </a:p>
        </p:txBody>
      </p:sp>
      <p:sp>
        <p:nvSpPr>
          <p:cNvPr id="381" name="Google Shape;381;p50"/>
          <p:cNvSpPr txBox="1"/>
          <p:nvPr/>
        </p:nvSpPr>
        <p:spPr>
          <a:xfrm>
            <a:off x="4138000" y="355650"/>
            <a:ext cx="4555800" cy="450043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595959"/>
                </a:solidFill>
              </a:rPr>
              <a:t>While professional and networking posts remain important, there's a growing appetite for content that tells a story and evokes emotion. </a:t>
            </a:r>
            <a:r>
              <a:rPr lang="en" sz="1100">
                <a:solidFill>
                  <a:srgbClr val="595959"/>
                </a:solidFill>
              </a:rPr>
              <a:t>Storytelling connects with audiences on a deeper level than data alone, helping people understand the world, relate to the Bayer brand, and retain information. </a:t>
            </a:r>
            <a:endParaRPr sz="1100">
              <a:solidFill>
                <a:srgbClr val="595959"/>
              </a:solidFill>
            </a:endParaRPr>
          </a:p>
          <a:p>
            <a:pPr marL="0" lvl="0" indent="0" algn="l" rtl="0">
              <a:lnSpc>
                <a:spcPct val="115000"/>
              </a:lnSpc>
              <a:spcBef>
                <a:spcPts val="0"/>
              </a:spcBef>
              <a:spcAft>
                <a:spcPts val="0"/>
              </a:spcAft>
              <a:buNone/>
            </a:pPr>
            <a:r>
              <a:rPr lang="en" sz="1100" b="1">
                <a:solidFill>
                  <a:srgbClr val="595959"/>
                </a:solidFill>
              </a:rPr>
              <a:t>Bayer can leverage this trend by:</a:t>
            </a:r>
            <a:endParaRPr sz="1100" b="1">
              <a:solidFill>
                <a:srgbClr val="595959"/>
              </a:solidFill>
            </a:endParaRPr>
          </a:p>
          <a:p>
            <a:pPr marL="0" lvl="0" indent="0" algn="l" rtl="0">
              <a:lnSpc>
                <a:spcPct val="115000"/>
              </a:lnSpc>
              <a:spcBef>
                <a:spcPts val="0"/>
              </a:spcBef>
              <a:spcAft>
                <a:spcPts val="0"/>
              </a:spcAft>
              <a:buClr>
                <a:srgbClr val="000000"/>
              </a:buClr>
              <a:buSzPts val="1100"/>
              <a:buFont typeface="Arial"/>
              <a:buNone/>
            </a:pPr>
            <a:endParaRPr sz="1100">
              <a:solidFill>
                <a:srgbClr val="595959"/>
              </a:solidFill>
            </a:endParaRPr>
          </a:p>
          <a:p>
            <a:pPr marL="0" lvl="0" indent="0" algn="l" rtl="0">
              <a:lnSpc>
                <a:spcPct val="115000"/>
              </a:lnSpc>
              <a:spcBef>
                <a:spcPts val="0"/>
              </a:spcBef>
              <a:spcAft>
                <a:spcPts val="0"/>
              </a:spcAft>
              <a:buNone/>
            </a:pPr>
            <a:r>
              <a:rPr lang="en" sz="1300" b="1">
                <a:solidFill>
                  <a:srgbClr val="D30F4B"/>
                </a:solidFill>
              </a:rPr>
              <a:t>Targeting Audience Interests:</a:t>
            </a:r>
            <a:endParaRPr sz="1300">
              <a:solidFill>
                <a:srgbClr val="D30F4B"/>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595959"/>
                </a:solidFill>
              </a:rPr>
              <a:t>Align content with the desires, concerns, interests, and preferences of key audiences, tailoring content to resonate with both Entry and Senior level employees.</a:t>
            </a:r>
            <a:endParaRPr sz="1000">
              <a:solidFill>
                <a:srgbClr val="595959"/>
              </a:solidFill>
            </a:endParaRPr>
          </a:p>
          <a:p>
            <a:pPr marL="0" lvl="0" indent="0" algn="l" rtl="0">
              <a:lnSpc>
                <a:spcPct val="115000"/>
              </a:lnSpc>
              <a:spcBef>
                <a:spcPts val="0"/>
              </a:spcBef>
              <a:spcAft>
                <a:spcPts val="0"/>
              </a:spcAft>
              <a:buClr>
                <a:schemeClr val="dk1"/>
              </a:buClr>
              <a:buSzPts val="1100"/>
              <a:buFont typeface="Arial"/>
              <a:buNone/>
            </a:pPr>
            <a:endParaRPr sz="1000">
              <a:solidFill>
                <a:srgbClr val="595959"/>
              </a:solidFill>
            </a:endParaRPr>
          </a:p>
          <a:p>
            <a:pPr marL="0" lvl="0" indent="0" algn="l" rtl="0">
              <a:lnSpc>
                <a:spcPct val="115000"/>
              </a:lnSpc>
              <a:spcBef>
                <a:spcPts val="0"/>
              </a:spcBef>
              <a:spcAft>
                <a:spcPts val="0"/>
              </a:spcAft>
              <a:buClr>
                <a:schemeClr val="dk1"/>
              </a:buClr>
              <a:buSzPts val="1100"/>
              <a:buFont typeface="Arial"/>
              <a:buNone/>
            </a:pPr>
            <a:r>
              <a:rPr lang="en" sz="1300" b="1">
                <a:solidFill>
                  <a:srgbClr val="D30F4B"/>
                </a:solidFill>
              </a:rPr>
              <a:t>Humanizing Content:</a:t>
            </a:r>
            <a:endParaRPr sz="1300">
              <a:solidFill>
                <a:srgbClr val="D30F4B"/>
              </a:solidFill>
            </a:endParaRPr>
          </a:p>
          <a:p>
            <a:pPr>
              <a:lnSpc>
                <a:spcPct val="115000"/>
              </a:lnSpc>
              <a:buClr>
                <a:schemeClr val="dk1"/>
              </a:buClr>
              <a:buSzPts val="1100"/>
            </a:pPr>
            <a:r>
              <a:rPr lang="en" sz="1000">
                <a:solidFill>
                  <a:schemeClr val="tx1">
                    <a:lumMod val="75000"/>
                    <a:lumOff val="25000"/>
                  </a:schemeClr>
                </a:solidFill>
              </a:rPr>
              <a:t>Incorporate stories and photos of real people to add a personal touch, and leverage a personal tone to make posts more relatable and engaging.</a:t>
            </a:r>
            <a:endParaRPr sz="1000">
              <a:solidFill>
                <a:schemeClr val="tx1">
                  <a:lumMod val="75000"/>
                  <a:lumOff val="25000"/>
                </a:schemeClr>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2"/>
              </a:solidFill>
            </a:endParaRPr>
          </a:p>
          <a:p>
            <a:pPr marL="0" lvl="0" indent="0" algn="l" rtl="0">
              <a:spcBef>
                <a:spcPts val="0"/>
              </a:spcBef>
              <a:spcAft>
                <a:spcPts val="0"/>
              </a:spcAft>
              <a:buNone/>
            </a:pPr>
            <a:r>
              <a:rPr lang="en" sz="1200" b="1">
                <a:solidFill>
                  <a:srgbClr val="D30F4B"/>
                </a:solidFill>
                <a:highlight>
                  <a:srgbClr val="FFFF00"/>
                </a:highlight>
              </a:rPr>
              <a:t>Amplifying Leader Voices:</a:t>
            </a:r>
            <a:endParaRPr sz="1300">
              <a:solidFill>
                <a:srgbClr val="D30F4B"/>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r>
              <a:rPr lang="en" sz="1000">
                <a:solidFill>
                  <a:schemeClr val="tx1">
                    <a:lumMod val="75000"/>
                    <a:lumOff val="25000"/>
                  </a:schemeClr>
                </a:solidFill>
                <a:highlight>
                  <a:srgbClr val="FFFF00"/>
                </a:highlight>
              </a:rPr>
              <a:t>Share insights and stories from Bayer leaders to add authenticity.</a:t>
            </a:r>
            <a:r>
              <a:rPr lang="en" sz="1000">
                <a:solidFill>
                  <a:schemeClr val="dk2"/>
                </a:solidFill>
                <a:highlight>
                  <a:srgbClr val="FFFF00"/>
                </a:highlight>
              </a:rPr>
              <a:t> </a:t>
            </a:r>
            <a:br>
              <a:rPr lang="en" sz="1000">
                <a:solidFill>
                  <a:schemeClr val="dk2"/>
                </a:solidFill>
              </a:rPr>
            </a:br>
            <a:endParaRPr sz="1000">
              <a:solidFill>
                <a:schemeClr val="dk2"/>
              </a:solidFill>
            </a:endParaRPr>
          </a:p>
          <a:p>
            <a:pPr marL="0" lvl="0" indent="0" algn="l" rtl="0">
              <a:spcBef>
                <a:spcPts val="0"/>
              </a:spcBef>
              <a:spcAft>
                <a:spcPts val="0"/>
              </a:spcAft>
              <a:buClr>
                <a:schemeClr val="dk1"/>
              </a:buClr>
              <a:buSzPts val="1100"/>
              <a:buFont typeface="Arial"/>
              <a:buNone/>
            </a:pPr>
            <a:r>
              <a:rPr lang="en" sz="1200" b="1">
                <a:solidFill>
                  <a:srgbClr val="D30F4B"/>
                </a:solidFill>
              </a:rPr>
              <a:t>Combining Cutting-Edge Info w/ Storytelling:</a:t>
            </a:r>
            <a:endParaRPr sz="1000">
              <a:solidFill>
                <a:schemeClr val="dk2"/>
              </a:solidFill>
            </a:endParaRPr>
          </a:p>
          <a:p>
            <a:pPr>
              <a:lnSpc>
                <a:spcPct val="115000"/>
              </a:lnSpc>
              <a:buClr>
                <a:schemeClr val="dk1"/>
              </a:buClr>
              <a:buSzPts val="1100"/>
            </a:pPr>
            <a:r>
              <a:rPr lang="en" sz="1000">
                <a:solidFill>
                  <a:schemeClr val="tx1">
                    <a:lumMod val="75000"/>
                    <a:lumOff val="25000"/>
                  </a:schemeClr>
                </a:solidFill>
              </a:rPr>
              <a:t>Integrate the latest industry news and innovations with narrative techniques to create compelling stories. This approach helps in bridging the gap between dry, factual content and engaging, relatable storytelling. </a:t>
            </a:r>
            <a:endParaRPr sz="1000">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p:nvPr/>
        </p:nvSpPr>
        <p:spPr>
          <a:xfrm>
            <a:off x="943600" y="1937200"/>
            <a:ext cx="6086400" cy="8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chemeClr val="lt1"/>
                </a:solidFill>
              </a:rPr>
              <a:t>LinkedIn Basics &amp; Platform Shifts in 2024</a:t>
            </a:r>
            <a:endParaRPr sz="4000" b="1">
              <a:solidFill>
                <a:schemeClr val="lt1"/>
              </a:solidFill>
            </a:endParaRPr>
          </a:p>
          <a:p>
            <a:pPr marL="0" lvl="0" indent="0" algn="l" rtl="0">
              <a:spcBef>
                <a:spcPts val="0"/>
              </a:spcBef>
              <a:spcAft>
                <a:spcPts val="0"/>
              </a:spcAft>
              <a:buNone/>
            </a:pPr>
            <a:endParaRPr sz="4100" b="1">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1"/>
          <p:cNvSpPr txBox="1"/>
          <p:nvPr/>
        </p:nvSpPr>
        <p:spPr>
          <a:xfrm>
            <a:off x="257175" y="1957800"/>
            <a:ext cx="3283200" cy="13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2"/>
                </a:solidFill>
              </a:rPr>
              <a:t>🎥 </a:t>
            </a:r>
            <a:r>
              <a:rPr lang="en" sz="3600">
                <a:solidFill>
                  <a:schemeClr val="lt1"/>
                </a:solidFill>
              </a:rPr>
              <a:t>Short-form Video Content,</a:t>
            </a:r>
            <a:endParaRPr sz="3600">
              <a:solidFill>
                <a:schemeClr val="lt1"/>
              </a:solidFill>
            </a:endParaRPr>
          </a:p>
          <a:p>
            <a:pPr marL="0" lvl="0" indent="0" algn="l" rtl="0">
              <a:spcBef>
                <a:spcPts val="0"/>
              </a:spcBef>
              <a:spcAft>
                <a:spcPts val="0"/>
              </a:spcAft>
              <a:buNone/>
            </a:pPr>
            <a:r>
              <a:rPr lang="en" sz="2200">
                <a:solidFill>
                  <a:schemeClr val="lt1"/>
                </a:solidFill>
              </a:rPr>
              <a:t>Animations &amp; GIFs</a:t>
            </a:r>
            <a:endParaRPr sz="2200">
              <a:solidFill>
                <a:schemeClr val="lt1"/>
              </a:solidFill>
            </a:endParaRPr>
          </a:p>
        </p:txBody>
      </p:sp>
      <p:sp>
        <p:nvSpPr>
          <p:cNvPr id="387" name="Google Shape;387;p51"/>
          <p:cNvSpPr txBox="1"/>
          <p:nvPr/>
        </p:nvSpPr>
        <p:spPr>
          <a:xfrm>
            <a:off x="257175" y="1598700"/>
            <a:ext cx="25029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ENGAGEMENT TACTIC #3:</a:t>
            </a:r>
            <a:endParaRPr>
              <a:solidFill>
                <a:schemeClr val="lt1"/>
              </a:solidFill>
            </a:endParaRPr>
          </a:p>
        </p:txBody>
      </p:sp>
      <p:sp>
        <p:nvSpPr>
          <p:cNvPr id="388" name="Google Shape;388;p51"/>
          <p:cNvSpPr txBox="1"/>
          <p:nvPr/>
        </p:nvSpPr>
        <p:spPr>
          <a:xfrm>
            <a:off x="4122525" y="781500"/>
            <a:ext cx="4563300" cy="361788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595959"/>
                </a:solidFill>
              </a:rPr>
              <a:t>Following trends set by other platforms, </a:t>
            </a:r>
            <a:r>
              <a:rPr lang="en" sz="1100">
                <a:solidFill>
                  <a:srgbClr val="595959"/>
                </a:solidFill>
              </a:rPr>
              <a:t>LinkedIn is enhancing its focus on short-form videos, which are not only prioritized by the algorithm but also cater to the brief attention spans of users. </a:t>
            </a:r>
            <a:r>
              <a:rPr lang="en" sz="1100" b="1">
                <a:solidFill>
                  <a:srgbClr val="595959"/>
                </a:solidFill>
              </a:rPr>
              <a:t>Bayer can capitalize on this shift by:</a:t>
            </a:r>
            <a:endParaRPr sz="1100" b="1">
              <a:solidFill>
                <a:srgbClr val="595959"/>
              </a:solidFill>
            </a:endParaRPr>
          </a:p>
          <a:p>
            <a:pPr marL="0" lvl="0" indent="0" algn="l" rtl="0">
              <a:lnSpc>
                <a:spcPct val="115000"/>
              </a:lnSpc>
              <a:spcBef>
                <a:spcPts val="0"/>
              </a:spcBef>
              <a:spcAft>
                <a:spcPts val="0"/>
              </a:spcAft>
              <a:buClr>
                <a:srgbClr val="000000"/>
              </a:buClr>
              <a:buSzPts val="1100"/>
              <a:buFont typeface="Arial"/>
              <a:buNone/>
            </a:pPr>
            <a:endParaRPr sz="1100">
              <a:solidFill>
                <a:srgbClr val="595959"/>
              </a:solidFill>
            </a:endParaRPr>
          </a:p>
          <a:p>
            <a:pPr marL="0" lvl="0" indent="0" algn="l" rtl="0">
              <a:lnSpc>
                <a:spcPct val="115000"/>
              </a:lnSpc>
              <a:spcBef>
                <a:spcPts val="0"/>
              </a:spcBef>
              <a:spcAft>
                <a:spcPts val="0"/>
              </a:spcAft>
              <a:buNone/>
            </a:pPr>
            <a:r>
              <a:rPr lang="en" sz="1300" b="1">
                <a:solidFill>
                  <a:srgbClr val="D30F4B"/>
                </a:solidFill>
                <a:highlight>
                  <a:srgbClr val="FFFF00"/>
                </a:highlight>
              </a:rPr>
              <a:t>Creating Video Snippets:</a:t>
            </a:r>
            <a:endParaRPr sz="1300">
              <a:solidFill>
                <a:srgbClr val="D30F4B"/>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r>
              <a:rPr lang="en" sz="1000">
                <a:solidFill>
                  <a:srgbClr val="595959"/>
                </a:solidFill>
                <a:highlight>
                  <a:srgbClr val="FFFF00"/>
                </a:highlight>
              </a:rPr>
              <a:t>Develop short versions (15-60 seconds) of longer-form content, making complex information more digestible.</a:t>
            </a:r>
            <a:endParaRPr sz="1000">
              <a:solidFill>
                <a:srgbClr val="595959"/>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sz="1000">
              <a:solidFill>
                <a:srgbClr val="595959"/>
              </a:solidFill>
            </a:endParaRPr>
          </a:p>
          <a:p>
            <a:pPr marL="0" lvl="0" indent="0" algn="l" rtl="0">
              <a:lnSpc>
                <a:spcPct val="115000"/>
              </a:lnSpc>
              <a:spcBef>
                <a:spcPts val="0"/>
              </a:spcBef>
              <a:spcAft>
                <a:spcPts val="0"/>
              </a:spcAft>
              <a:buClr>
                <a:schemeClr val="dk1"/>
              </a:buClr>
              <a:buSzPts val="1100"/>
              <a:buFont typeface="Arial"/>
              <a:buNone/>
            </a:pPr>
            <a:r>
              <a:rPr lang="en" sz="1300" b="1">
                <a:solidFill>
                  <a:srgbClr val="D30F4B"/>
                </a:solidFill>
              </a:rPr>
              <a:t>Developing UGC Videos:</a:t>
            </a:r>
            <a:endParaRPr sz="1300">
              <a:solidFill>
                <a:srgbClr val="D30F4B"/>
              </a:solidFill>
            </a:endParaRPr>
          </a:p>
          <a:p>
            <a:pPr>
              <a:lnSpc>
                <a:spcPct val="115000"/>
              </a:lnSpc>
              <a:buClr>
                <a:schemeClr val="dk1"/>
              </a:buClr>
              <a:buSzPts val="1100"/>
            </a:pPr>
            <a:r>
              <a:rPr lang="en" sz="1000">
                <a:solidFill>
                  <a:schemeClr val="tx1">
                    <a:lumMod val="75000"/>
                    <a:lumOff val="25000"/>
                  </a:schemeClr>
                </a:solidFill>
              </a:rPr>
              <a:t>Embrace user-generated authentic video content that adheres to platform best practices, featuring employees, showcasing personalities in an interview or a selfie-mode.</a:t>
            </a:r>
            <a:endParaRPr sz="1000">
              <a:solidFill>
                <a:schemeClr val="tx1">
                  <a:lumMod val="75000"/>
                  <a:lumOff val="25000"/>
                </a:schemeClr>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300" b="1">
                <a:solidFill>
                  <a:srgbClr val="D30F4B"/>
                </a:solidFill>
              </a:rPr>
              <a:t>Engaging and Humanizing Content:</a:t>
            </a:r>
            <a:endParaRPr sz="1300">
              <a:solidFill>
                <a:srgbClr val="D30F4B"/>
              </a:solidFill>
            </a:endParaRPr>
          </a:p>
          <a:p>
            <a:pPr>
              <a:lnSpc>
                <a:spcPct val="115000"/>
              </a:lnSpc>
              <a:buClr>
                <a:schemeClr val="dk1"/>
              </a:buClr>
              <a:buSzPts val="1100"/>
            </a:pPr>
            <a:r>
              <a:rPr lang="en" sz="1000">
                <a:solidFill>
                  <a:schemeClr val="tx1">
                    <a:lumMod val="75000"/>
                    <a:lumOff val="25000"/>
                  </a:schemeClr>
                </a:solidFill>
              </a:rPr>
              <a:t>Draw inspiration from successful initiatives like the COP28 video to craft content that is both fun and engaging, effectively humanizing the Bayer brand and showcasing its personality.</a:t>
            </a:r>
            <a:endParaRPr sz="1000">
              <a:solidFill>
                <a:schemeClr val="tx1">
                  <a:lumMod val="75000"/>
                  <a:lumOff val="25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2"/>
          <p:cNvSpPr txBox="1"/>
          <p:nvPr/>
        </p:nvSpPr>
        <p:spPr>
          <a:xfrm>
            <a:off x="257175" y="1957800"/>
            <a:ext cx="3283200" cy="13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2"/>
                </a:solidFill>
              </a:rPr>
              <a:t>🎨 </a:t>
            </a:r>
            <a:r>
              <a:rPr lang="en" sz="3600">
                <a:solidFill>
                  <a:schemeClr val="lt1"/>
                </a:solidFill>
              </a:rPr>
              <a:t>Bayer Design System</a:t>
            </a:r>
            <a:endParaRPr sz="3600">
              <a:solidFill>
                <a:schemeClr val="lt1"/>
              </a:solidFill>
            </a:endParaRPr>
          </a:p>
        </p:txBody>
      </p:sp>
      <p:sp>
        <p:nvSpPr>
          <p:cNvPr id="394" name="Google Shape;394;p52"/>
          <p:cNvSpPr txBox="1"/>
          <p:nvPr/>
        </p:nvSpPr>
        <p:spPr>
          <a:xfrm>
            <a:off x="257175" y="1598700"/>
            <a:ext cx="25029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ENGAGEMENT TACTIC #4:</a:t>
            </a:r>
            <a:endParaRPr>
              <a:solidFill>
                <a:schemeClr val="lt1"/>
              </a:solidFill>
            </a:endParaRPr>
          </a:p>
        </p:txBody>
      </p:sp>
      <p:sp>
        <p:nvSpPr>
          <p:cNvPr id="395" name="Google Shape;395;p52"/>
          <p:cNvSpPr txBox="1"/>
          <p:nvPr/>
        </p:nvSpPr>
        <p:spPr>
          <a:xfrm>
            <a:off x="4122525" y="969625"/>
            <a:ext cx="4578900" cy="361788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rgbClr val="595959"/>
                </a:solidFill>
              </a:rPr>
              <a:t>Most users encounter content through their Feed, shared posts from connections, or suggested content that gains significant traction. </a:t>
            </a:r>
            <a:r>
              <a:rPr lang="en" sz="1100">
                <a:solidFill>
                  <a:srgbClr val="595959"/>
                </a:solidFill>
              </a:rPr>
              <a:t>Implementing the Bayer design system can significantly enhance your brand's visibility on the platform. Given that multiple individuals may post from Bayer's LinkedIn page,</a:t>
            </a:r>
            <a:r>
              <a:rPr lang="en" sz="1100" b="1">
                <a:solidFill>
                  <a:srgbClr val="595959"/>
                </a:solidFill>
              </a:rPr>
              <a:t> it's critical to ensure universal access to this design system to maintain consistency across all communications:</a:t>
            </a:r>
            <a:endParaRPr sz="1100" b="1">
              <a:solidFill>
                <a:srgbClr val="595959"/>
              </a:solidFill>
            </a:endParaRPr>
          </a:p>
          <a:p>
            <a:pPr marL="0" lvl="0" indent="0" algn="l" rtl="0">
              <a:lnSpc>
                <a:spcPct val="115000"/>
              </a:lnSpc>
              <a:spcBef>
                <a:spcPts val="0"/>
              </a:spcBef>
              <a:spcAft>
                <a:spcPts val="0"/>
              </a:spcAft>
              <a:buClr>
                <a:srgbClr val="000000"/>
              </a:buClr>
              <a:buSzPts val="1100"/>
              <a:buFont typeface="Arial"/>
              <a:buNone/>
            </a:pPr>
            <a:endParaRPr sz="1100">
              <a:solidFill>
                <a:srgbClr val="595959"/>
              </a:solidFill>
            </a:endParaRPr>
          </a:p>
          <a:p>
            <a:pPr marL="0" lvl="0" indent="0" algn="l" rtl="0">
              <a:lnSpc>
                <a:spcPct val="115000"/>
              </a:lnSpc>
              <a:spcBef>
                <a:spcPts val="0"/>
              </a:spcBef>
              <a:spcAft>
                <a:spcPts val="0"/>
              </a:spcAft>
              <a:buNone/>
            </a:pPr>
            <a:r>
              <a:rPr lang="en" sz="1300" b="1">
                <a:solidFill>
                  <a:srgbClr val="D30F4B"/>
                </a:solidFill>
              </a:rPr>
              <a:t>Quality in Visuals:</a:t>
            </a:r>
            <a:endParaRPr sz="1300">
              <a:solidFill>
                <a:srgbClr val="D30F4B"/>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595959"/>
                </a:solidFill>
              </a:rPr>
              <a:t>Maintain good quality across all video content and photography to present a unified and professional image. Use your best judgement when creating intentionally lo-fi videos as well: best quality possible while keeping it feel authentic and not over-produced or corporate.</a:t>
            </a:r>
            <a:endParaRPr sz="1000">
              <a:solidFill>
                <a:srgbClr val="595959"/>
              </a:solidFill>
            </a:endParaRPr>
          </a:p>
          <a:p>
            <a:pPr marL="0" lvl="0" indent="0" algn="l" rtl="0">
              <a:lnSpc>
                <a:spcPct val="115000"/>
              </a:lnSpc>
              <a:spcBef>
                <a:spcPts val="0"/>
              </a:spcBef>
              <a:spcAft>
                <a:spcPts val="0"/>
              </a:spcAft>
              <a:buClr>
                <a:schemeClr val="dk1"/>
              </a:buClr>
              <a:buSzPts val="1100"/>
              <a:buFont typeface="Arial"/>
              <a:buNone/>
            </a:pPr>
            <a:endParaRPr sz="1000">
              <a:solidFill>
                <a:srgbClr val="595959"/>
              </a:solidFill>
            </a:endParaRPr>
          </a:p>
          <a:p>
            <a:pPr marL="0" lvl="0" indent="0" algn="l" rtl="0">
              <a:lnSpc>
                <a:spcPct val="115000"/>
              </a:lnSpc>
              <a:spcBef>
                <a:spcPts val="0"/>
              </a:spcBef>
              <a:spcAft>
                <a:spcPts val="0"/>
              </a:spcAft>
              <a:buClr>
                <a:schemeClr val="dk1"/>
              </a:buClr>
              <a:buSzPts val="1100"/>
              <a:buFont typeface="Arial"/>
              <a:buNone/>
            </a:pPr>
            <a:r>
              <a:rPr lang="en" sz="1300" b="1">
                <a:solidFill>
                  <a:srgbClr val="D30F4B"/>
                </a:solidFill>
              </a:rPr>
              <a:t>Design Consistency:</a:t>
            </a:r>
            <a:endParaRPr sz="1300">
              <a:solidFill>
                <a:srgbClr val="D30F4B"/>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tx1">
                    <a:lumMod val="75000"/>
                    <a:lumOff val="25000"/>
                  </a:schemeClr>
                </a:solidFill>
              </a:rPr>
              <a:t>While logo use is not always necessary, consistent use </a:t>
            </a:r>
            <a:br>
              <a:rPr lang="en" sz="1000">
                <a:solidFill>
                  <a:schemeClr val="tx1">
                    <a:lumMod val="75000"/>
                    <a:lumOff val="25000"/>
                  </a:schemeClr>
                </a:solidFill>
              </a:rPr>
            </a:br>
            <a:r>
              <a:rPr lang="en" sz="1000">
                <a:solidFill>
                  <a:schemeClr val="tx1">
                    <a:lumMod val="75000"/>
                    <a:lumOff val="25000"/>
                  </a:schemeClr>
                </a:solidFill>
              </a:rPr>
              <a:t>of Bayer’s bold and vibrant color palette and distinct typography is essential.</a:t>
            </a:r>
            <a:endParaRPr sz="1000">
              <a:solidFill>
                <a:schemeClr val="tx1">
                  <a:lumMod val="75000"/>
                  <a:lumOff val="25000"/>
                </a:schemeClr>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3"/>
          <p:cNvSpPr txBox="1"/>
          <p:nvPr/>
        </p:nvSpPr>
        <p:spPr>
          <a:xfrm>
            <a:off x="943600" y="1937200"/>
            <a:ext cx="5631600" cy="8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a:solidFill>
                  <a:schemeClr val="lt1"/>
                </a:solidFill>
              </a:rPr>
              <a:t>Appendix</a:t>
            </a:r>
            <a:endParaRPr sz="4100" b="1">
              <a:solidFill>
                <a:schemeClr val="lt1"/>
              </a:solidFill>
            </a:endParaRPr>
          </a:p>
          <a:p>
            <a:pPr marL="0" lvl="0" indent="0" algn="l" rtl="0">
              <a:lnSpc>
                <a:spcPct val="115000"/>
              </a:lnSpc>
              <a:spcBef>
                <a:spcPts val="1100"/>
              </a:spcBef>
              <a:spcAft>
                <a:spcPts val="0"/>
              </a:spcAft>
              <a:buClr>
                <a:schemeClr val="dk1"/>
              </a:buClr>
              <a:buSzPts val="1100"/>
              <a:buFont typeface="Arial"/>
              <a:buNone/>
            </a:pPr>
            <a:r>
              <a:rPr lang="en" sz="2000">
                <a:solidFill>
                  <a:srgbClr val="FCFCFC"/>
                </a:solidFill>
              </a:rPr>
              <a:t>Quick Analysis of LinkedIn</a:t>
            </a:r>
            <a:endParaRPr sz="2000">
              <a:solidFill>
                <a:srgbClr val="FCFCFC"/>
              </a:solidFill>
            </a:endParaRPr>
          </a:p>
          <a:p>
            <a:pPr marL="0" lvl="0" indent="0" algn="l" rtl="0">
              <a:lnSpc>
                <a:spcPct val="115000"/>
              </a:lnSpc>
              <a:spcBef>
                <a:spcPts val="1100"/>
              </a:spcBef>
              <a:spcAft>
                <a:spcPts val="0"/>
              </a:spcAft>
              <a:buClr>
                <a:schemeClr val="dk1"/>
              </a:buClr>
              <a:buSzPts val="1100"/>
              <a:buFont typeface="Arial"/>
              <a:buNone/>
            </a:pPr>
            <a:r>
              <a:rPr lang="en" sz="2000">
                <a:solidFill>
                  <a:srgbClr val="FCFCFC"/>
                </a:solidFill>
              </a:rPr>
              <a:t>May 2024</a:t>
            </a:r>
            <a:endParaRPr sz="2000">
              <a:solidFill>
                <a:srgbClr val="FCFCFC"/>
              </a:solidFill>
            </a:endParaRPr>
          </a:p>
          <a:p>
            <a:pPr marL="0" lvl="0" indent="0" algn="l" rtl="0">
              <a:spcBef>
                <a:spcPts val="1100"/>
              </a:spcBef>
              <a:spcAft>
                <a:spcPts val="0"/>
              </a:spcAft>
              <a:buNone/>
            </a:pPr>
            <a:endParaRPr sz="4100" b="1">
              <a:solidFill>
                <a:schemeClr val="lt1"/>
              </a:solidFill>
            </a:endParaRPr>
          </a:p>
          <a:p>
            <a:pPr marL="0" lvl="0" indent="0" algn="l" rtl="0">
              <a:spcBef>
                <a:spcPts val="0"/>
              </a:spcBef>
              <a:spcAft>
                <a:spcPts val="0"/>
              </a:spcAft>
              <a:buNone/>
            </a:pPr>
            <a:endParaRPr sz="4100" b="1">
              <a:solidFill>
                <a:schemeClr val="lt1"/>
              </a:solidFill>
            </a:endParaRPr>
          </a:p>
          <a:p>
            <a:pPr marL="0" lvl="0" indent="0" algn="l" rtl="0">
              <a:spcBef>
                <a:spcPts val="0"/>
              </a:spcBef>
              <a:spcAft>
                <a:spcPts val="0"/>
              </a:spcAft>
              <a:buNone/>
            </a:pPr>
            <a:endParaRPr sz="4100" b="1">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98"/>
        <p:cNvGrpSpPr/>
        <p:nvPr/>
      </p:nvGrpSpPr>
      <p:grpSpPr>
        <a:xfrm>
          <a:off x="0" y="0"/>
          <a:ext cx="0" cy="0"/>
          <a:chOff x="0" y="0"/>
          <a:chExt cx="0" cy="0"/>
        </a:xfrm>
      </p:grpSpPr>
      <p:sp>
        <p:nvSpPr>
          <p:cNvPr id="199" name="Google Shape;199;p32"/>
          <p:cNvSpPr txBox="1"/>
          <p:nvPr/>
        </p:nvSpPr>
        <p:spPr>
          <a:xfrm>
            <a:off x="516000" y="410100"/>
            <a:ext cx="83493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solidFill>
                  <a:srgbClr val="66B512"/>
                </a:solidFill>
              </a:rPr>
              <a:t>More Followers Come from Pharma/Medical Backgrounds Compared to Crop Science</a:t>
            </a:r>
            <a:endParaRPr sz="2000" b="1">
              <a:solidFill>
                <a:srgbClr val="66B512"/>
              </a:solidFill>
            </a:endParaRPr>
          </a:p>
          <a:p>
            <a:pPr marL="0" lvl="0" indent="0" algn="l" rtl="0">
              <a:spcBef>
                <a:spcPts val="0"/>
              </a:spcBef>
              <a:spcAft>
                <a:spcPts val="0"/>
              </a:spcAft>
              <a:buNone/>
            </a:pPr>
            <a:endParaRPr sz="2000" b="1">
              <a:solidFill>
                <a:srgbClr val="66B512"/>
              </a:solidFill>
            </a:endParaRPr>
          </a:p>
        </p:txBody>
      </p:sp>
      <p:sp>
        <p:nvSpPr>
          <p:cNvPr id="200" name="Google Shape;200;p32"/>
          <p:cNvSpPr txBox="1"/>
          <p:nvPr/>
        </p:nvSpPr>
        <p:spPr>
          <a:xfrm>
            <a:off x="548850" y="172125"/>
            <a:ext cx="55602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tx1">
                    <a:lumMod val="65000"/>
                    <a:lumOff val="35000"/>
                  </a:schemeClr>
                </a:solidFill>
              </a:rPr>
              <a:t>GEOGRAPHICAL</a:t>
            </a:r>
            <a:r>
              <a:rPr lang="en-US" sz="1200">
                <a:solidFill>
                  <a:schemeClr val="dk2"/>
                </a:solidFill>
              </a:rPr>
              <a:t> </a:t>
            </a:r>
            <a:r>
              <a:rPr lang="en-US" sz="1200">
                <a:solidFill>
                  <a:schemeClr val="tx1">
                    <a:lumMod val="65000"/>
                    <a:lumOff val="35000"/>
                  </a:schemeClr>
                </a:solidFill>
              </a:rPr>
              <a:t>BREAKDOWN</a:t>
            </a:r>
          </a:p>
        </p:txBody>
      </p:sp>
      <p:sp>
        <p:nvSpPr>
          <p:cNvPr id="201" name="Google Shape;201;p32"/>
          <p:cNvSpPr txBox="1"/>
          <p:nvPr/>
        </p:nvSpPr>
        <p:spPr>
          <a:xfrm>
            <a:off x="1036700" y="3924575"/>
            <a:ext cx="3255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900">
                <a:solidFill>
                  <a:schemeClr val="dk1"/>
                </a:solidFill>
              </a:rPr>
              <a:t>We see more ‘Pharmaceutical Marketing’ // ‘Biotechnology Research’ // Hospitals and Health Care’ industry followers vs. Crop Science based professions like ‘Farming’ or ‘Agricultural Chemical Manufacturing’ </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endParaRPr sz="900">
              <a:solidFill>
                <a:schemeClr val="dk1"/>
              </a:solidFill>
            </a:endParaRPr>
          </a:p>
        </p:txBody>
      </p:sp>
      <p:sp>
        <p:nvSpPr>
          <p:cNvPr id="202" name="Google Shape;202;p32"/>
          <p:cNvSpPr txBox="1"/>
          <p:nvPr/>
        </p:nvSpPr>
        <p:spPr>
          <a:xfrm>
            <a:off x="4874375" y="3851237"/>
            <a:ext cx="35319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900" b="1">
                <a:solidFill>
                  <a:schemeClr val="dk1"/>
                </a:solidFill>
              </a:rPr>
              <a:t>Majority of our followers fall within ‘Entry’ and ‘Senior’ level employees. </a:t>
            </a:r>
            <a:endParaRPr sz="900" b="1">
              <a:solidFill>
                <a:schemeClr val="dk1"/>
              </a:solidFill>
            </a:endParaRPr>
          </a:p>
          <a:p>
            <a:pPr marL="0" lvl="0" indent="0" algn="l" rtl="0">
              <a:spcBef>
                <a:spcPts val="0"/>
              </a:spcBef>
              <a:spcAft>
                <a:spcPts val="0"/>
              </a:spcAft>
              <a:buClr>
                <a:schemeClr val="dk1"/>
              </a:buClr>
              <a:buSzPts val="1100"/>
              <a:buFont typeface="Arial"/>
              <a:buNone/>
            </a:pPr>
            <a:r>
              <a:rPr lang="en" sz="900">
                <a:solidFill>
                  <a:schemeClr val="dk1"/>
                </a:solidFill>
              </a:rPr>
              <a:t>From LinkedIn “a Senior Product Marketing Manager has a seniority of Manager, an Associate Consultant has a seniority of Entry, and a Doctor or Physician would be classified as a Senior Individual Contributor.”</a:t>
            </a:r>
            <a:endParaRPr sz="900">
              <a:solidFill>
                <a:schemeClr val="dk1"/>
              </a:solidFill>
            </a:endParaRPr>
          </a:p>
          <a:p>
            <a:pPr marL="0" lvl="0" indent="0" algn="l" rtl="0">
              <a:spcBef>
                <a:spcPts val="0"/>
              </a:spcBef>
              <a:spcAft>
                <a:spcPts val="0"/>
              </a:spcAft>
              <a:buClr>
                <a:schemeClr val="dk1"/>
              </a:buClr>
              <a:buSzPts val="1100"/>
              <a:buFont typeface="Arial"/>
              <a:buNone/>
            </a:pPr>
            <a:endParaRPr sz="900" b="1">
              <a:solidFill>
                <a:schemeClr val="dk1"/>
              </a:solidFill>
            </a:endParaRPr>
          </a:p>
          <a:p>
            <a:pPr marL="0" lvl="0" indent="0" algn="l" rtl="0">
              <a:spcBef>
                <a:spcPts val="0"/>
              </a:spcBef>
              <a:spcAft>
                <a:spcPts val="0"/>
              </a:spcAft>
              <a:buClr>
                <a:schemeClr val="dk1"/>
              </a:buClr>
              <a:buSzPts val="1100"/>
              <a:buFont typeface="Arial"/>
              <a:buNone/>
            </a:pPr>
            <a:endParaRPr sz="900" b="1">
              <a:solidFill>
                <a:schemeClr val="dk1"/>
              </a:solidFill>
            </a:endParaRPr>
          </a:p>
          <a:p>
            <a:pPr marL="0" lvl="0" indent="0" algn="l" rtl="0">
              <a:spcBef>
                <a:spcPts val="0"/>
              </a:spcBef>
              <a:spcAft>
                <a:spcPts val="0"/>
              </a:spcAft>
              <a:buNone/>
            </a:pPr>
            <a:endParaRPr sz="900">
              <a:solidFill>
                <a:schemeClr val="dk1"/>
              </a:solidFill>
            </a:endParaRPr>
          </a:p>
        </p:txBody>
      </p:sp>
      <p:pic>
        <p:nvPicPr>
          <p:cNvPr id="203" name="Google Shape;203;p32" title="Chart"/>
          <p:cNvPicPr preferRelativeResize="0"/>
          <p:nvPr/>
        </p:nvPicPr>
        <p:blipFill>
          <a:blip r:embed="rId3">
            <a:alphaModFix/>
          </a:blip>
          <a:stretch>
            <a:fillRect/>
          </a:stretch>
        </p:blipFill>
        <p:spPr>
          <a:xfrm>
            <a:off x="688850" y="1294750"/>
            <a:ext cx="3750799" cy="2705052"/>
          </a:xfrm>
          <a:prstGeom prst="rect">
            <a:avLst/>
          </a:prstGeom>
          <a:noFill/>
          <a:ln>
            <a:noFill/>
          </a:ln>
        </p:spPr>
      </p:pic>
      <p:pic>
        <p:nvPicPr>
          <p:cNvPr id="204" name="Google Shape;204;p32" title="Chart"/>
          <p:cNvPicPr preferRelativeResize="0"/>
          <p:nvPr/>
        </p:nvPicPr>
        <p:blipFill>
          <a:blip r:embed="rId4">
            <a:alphaModFix/>
          </a:blip>
          <a:stretch>
            <a:fillRect/>
          </a:stretch>
        </p:blipFill>
        <p:spPr>
          <a:xfrm>
            <a:off x="4633900" y="1368088"/>
            <a:ext cx="4012851" cy="24831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208"/>
        <p:cNvGrpSpPr/>
        <p:nvPr/>
      </p:nvGrpSpPr>
      <p:grpSpPr>
        <a:xfrm>
          <a:off x="0" y="0"/>
          <a:ext cx="0" cy="0"/>
          <a:chOff x="0" y="0"/>
          <a:chExt cx="0" cy="0"/>
        </a:xfrm>
      </p:grpSpPr>
      <p:sp>
        <p:nvSpPr>
          <p:cNvPr id="209" name="Google Shape;209;p33"/>
          <p:cNvSpPr txBox="1"/>
          <p:nvPr/>
        </p:nvSpPr>
        <p:spPr>
          <a:xfrm>
            <a:off x="516000" y="410100"/>
            <a:ext cx="8349300" cy="6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66B512"/>
                </a:solidFill>
              </a:rPr>
              <a:t>Bayer’s Main LinkedIn Page has 5.44M LinkedIn Followers </a:t>
            </a:r>
            <a:br>
              <a:rPr lang="en" sz="2000" b="1">
                <a:solidFill>
                  <a:srgbClr val="66B512"/>
                </a:solidFill>
              </a:rPr>
            </a:br>
            <a:r>
              <a:rPr lang="en" sz="2000" b="1">
                <a:solidFill>
                  <a:srgbClr val="66B512"/>
                </a:solidFill>
              </a:rPr>
              <a:t>(&amp; Climbing!)</a:t>
            </a:r>
            <a:endParaRPr sz="2000" b="1">
              <a:solidFill>
                <a:srgbClr val="66B512"/>
              </a:solidFill>
            </a:endParaRPr>
          </a:p>
          <a:p>
            <a:pPr marL="0" lvl="0" indent="0" algn="l" rtl="0">
              <a:spcBef>
                <a:spcPts val="0"/>
              </a:spcBef>
              <a:spcAft>
                <a:spcPts val="0"/>
              </a:spcAft>
              <a:buNone/>
            </a:pPr>
            <a:endParaRPr sz="2000" b="1">
              <a:solidFill>
                <a:srgbClr val="66B512"/>
              </a:solidFill>
            </a:endParaRPr>
          </a:p>
        </p:txBody>
      </p:sp>
      <p:sp>
        <p:nvSpPr>
          <p:cNvPr id="210" name="Google Shape;210;p33"/>
          <p:cNvSpPr txBox="1"/>
          <p:nvPr/>
        </p:nvSpPr>
        <p:spPr>
          <a:xfrm>
            <a:off x="548850" y="172125"/>
            <a:ext cx="55602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tx1">
                    <a:lumMod val="65000"/>
                    <a:lumOff val="35000"/>
                  </a:schemeClr>
                </a:solidFill>
              </a:rPr>
              <a:t>GEOGRAPHICAL</a:t>
            </a:r>
            <a:r>
              <a:rPr lang="en" sz="1200">
                <a:solidFill>
                  <a:schemeClr val="dk2"/>
                </a:solidFill>
              </a:rPr>
              <a:t> </a:t>
            </a:r>
            <a:r>
              <a:rPr lang="en" sz="1200">
                <a:solidFill>
                  <a:schemeClr val="tx1">
                    <a:lumMod val="65000"/>
                    <a:lumOff val="35000"/>
                  </a:schemeClr>
                </a:solidFill>
              </a:rPr>
              <a:t>BREAKDOWN</a:t>
            </a:r>
            <a:endParaRPr sz="1200">
              <a:solidFill>
                <a:schemeClr val="tx1">
                  <a:lumMod val="65000"/>
                  <a:lumOff val="35000"/>
                </a:schemeClr>
              </a:solidFill>
            </a:endParaRPr>
          </a:p>
        </p:txBody>
      </p:sp>
      <p:graphicFrame>
        <p:nvGraphicFramePr>
          <p:cNvPr id="211" name="Google Shape;211;p33"/>
          <p:cNvGraphicFramePr/>
          <p:nvPr/>
        </p:nvGraphicFramePr>
        <p:xfrm>
          <a:off x="645763" y="1675450"/>
          <a:ext cx="5647875" cy="2795694"/>
        </p:xfrm>
        <a:graphic>
          <a:graphicData uri="http://schemas.openxmlformats.org/drawingml/2006/table">
            <a:tbl>
              <a:tblPr>
                <a:noFill/>
                <a:tableStyleId>{F5728269-2FC7-4565-A06B-5242951239E5}</a:tableStyleId>
              </a:tblPr>
              <a:tblGrid>
                <a:gridCol w="2307825">
                  <a:extLst>
                    <a:ext uri="{9D8B030D-6E8A-4147-A177-3AD203B41FA5}">
                      <a16:colId xmlns:a16="http://schemas.microsoft.com/office/drawing/2014/main" val="20000"/>
                    </a:ext>
                  </a:extLst>
                </a:gridCol>
                <a:gridCol w="866475">
                  <a:extLst>
                    <a:ext uri="{9D8B030D-6E8A-4147-A177-3AD203B41FA5}">
                      <a16:colId xmlns:a16="http://schemas.microsoft.com/office/drawing/2014/main" val="20001"/>
                    </a:ext>
                  </a:extLst>
                </a:gridCol>
                <a:gridCol w="833150">
                  <a:extLst>
                    <a:ext uri="{9D8B030D-6E8A-4147-A177-3AD203B41FA5}">
                      <a16:colId xmlns:a16="http://schemas.microsoft.com/office/drawing/2014/main" val="20002"/>
                    </a:ext>
                  </a:extLst>
                </a:gridCol>
                <a:gridCol w="959425">
                  <a:extLst>
                    <a:ext uri="{9D8B030D-6E8A-4147-A177-3AD203B41FA5}">
                      <a16:colId xmlns:a16="http://schemas.microsoft.com/office/drawing/2014/main" val="20003"/>
                    </a:ext>
                  </a:extLst>
                </a:gridCol>
                <a:gridCol w="681000">
                  <a:extLst>
                    <a:ext uri="{9D8B030D-6E8A-4147-A177-3AD203B41FA5}">
                      <a16:colId xmlns:a16="http://schemas.microsoft.com/office/drawing/2014/main" val="20004"/>
                    </a:ext>
                  </a:extLst>
                </a:gridCol>
              </a:tblGrid>
              <a:tr h="335900">
                <a:tc>
                  <a:txBody>
                    <a:bodyPr/>
                    <a:lstStyle/>
                    <a:p>
                      <a:pPr marL="0" lvl="0" indent="0" algn="l" rtl="0">
                        <a:lnSpc>
                          <a:spcPct val="115000"/>
                        </a:lnSpc>
                        <a:spcBef>
                          <a:spcPts val="0"/>
                        </a:spcBef>
                        <a:spcAft>
                          <a:spcPts val="0"/>
                        </a:spcAft>
                        <a:buNone/>
                      </a:pPr>
                      <a:r>
                        <a:rPr lang="en" sz="800" b="1">
                          <a:solidFill>
                            <a:srgbClr val="FFFFFF"/>
                          </a:solidFill>
                        </a:rPr>
                        <a:t>Page</a:t>
                      </a:r>
                      <a:endParaRPr sz="800"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B512"/>
                    </a:solidFill>
                  </a:tcPr>
                </a:tc>
                <a:tc>
                  <a:txBody>
                    <a:bodyPr/>
                    <a:lstStyle/>
                    <a:p>
                      <a:pPr marL="0" lvl="0" indent="0" algn="l" rtl="0">
                        <a:lnSpc>
                          <a:spcPct val="115000"/>
                        </a:lnSpc>
                        <a:spcBef>
                          <a:spcPts val="0"/>
                        </a:spcBef>
                        <a:spcAft>
                          <a:spcPts val="0"/>
                        </a:spcAft>
                        <a:buNone/>
                      </a:pPr>
                      <a:r>
                        <a:rPr lang="en" sz="800" b="1">
                          <a:solidFill>
                            <a:srgbClr val="FFFFFF"/>
                          </a:solidFill>
                        </a:rPr>
                        <a:t>Total Followers</a:t>
                      </a:r>
                      <a:endParaRPr sz="800"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B512"/>
                    </a:solidFill>
                  </a:tcPr>
                </a:tc>
                <a:tc>
                  <a:txBody>
                    <a:bodyPr/>
                    <a:lstStyle/>
                    <a:p>
                      <a:pPr marL="0" lvl="0" indent="0" algn="l" rtl="0">
                        <a:lnSpc>
                          <a:spcPct val="115000"/>
                        </a:lnSpc>
                        <a:spcBef>
                          <a:spcPts val="0"/>
                        </a:spcBef>
                        <a:spcAft>
                          <a:spcPts val="0"/>
                        </a:spcAft>
                        <a:buNone/>
                      </a:pPr>
                      <a:r>
                        <a:rPr lang="en" sz="800" b="1">
                          <a:solidFill>
                            <a:srgbClr val="FFFFFF"/>
                          </a:solidFill>
                        </a:rPr>
                        <a:t>New Followers</a:t>
                      </a:r>
                      <a:endParaRPr sz="800"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B512"/>
                    </a:solidFill>
                  </a:tcPr>
                </a:tc>
                <a:tc>
                  <a:txBody>
                    <a:bodyPr/>
                    <a:lstStyle/>
                    <a:p>
                      <a:pPr marL="0" lvl="0" indent="0" algn="l" rtl="0">
                        <a:lnSpc>
                          <a:spcPct val="115000"/>
                        </a:lnSpc>
                        <a:spcBef>
                          <a:spcPts val="0"/>
                        </a:spcBef>
                        <a:spcAft>
                          <a:spcPts val="0"/>
                        </a:spcAft>
                        <a:buNone/>
                      </a:pPr>
                      <a:r>
                        <a:rPr lang="en" sz="800" b="1">
                          <a:solidFill>
                            <a:srgbClr val="FFFFFF"/>
                          </a:solidFill>
                        </a:rPr>
                        <a:t>Total </a:t>
                      </a:r>
                      <a:endParaRPr sz="800" b="1">
                        <a:solidFill>
                          <a:srgbClr val="FFFFFF"/>
                        </a:solidFill>
                      </a:endParaRPr>
                    </a:p>
                    <a:p>
                      <a:pPr marL="0" lvl="0" indent="0" algn="l" rtl="0">
                        <a:lnSpc>
                          <a:spcPct val="115000"/>
                        </a:lnSpc>
                        <a:spcBef>
                          <a:spcPts val="0"/>
                        </a:spcBef>
                        <a:spcAft>
                          <a:spcPts val="0"/>
                        </a:spcAft>
                        <a:buNone/>
                      </a:pPr>
                      <a:r>
                        <a:rPr lang="en" sz="800" b="1">
                          <a:solidFill>
                            <a:srgbClr val="FFFFFF"/>
                          </a:solidFill>
                        </a:rPr>
                        <a:t>post engagements</a:t>
                      </a:r>
                      <a:endParaRPr sz="800"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B512"/>
                    </a:solidFill>
                  </a:tcPr>
                </a:tc>
                <a:tc>
                  <a:txBody>
                    <a:bodyPr/>
                    <a:lstStyle/>
                    <a:p>
                      <a:pPr marL="0" lvl="0" indent="0" algn="l" rtl="0">
                        <a:lnSpc>
                          <a:spcPct val="115000"/>
                        </a:lnSpc>
                        <a:spcBef>
                          <a:spcPts val="0"/>
                        </a:spcBef>
                        <a:spcAft>
                          <a:spcPts val="0"/>
                        </a:spcAft>
                        <a:buNone/>
                      </a:pPr>
                      <a:r>
                        <a:rPr lang="en" sz="800" b="1">
                          <a:solidFill>
                            <a:srgbClr val="FFFFFF"/>
                          </a:solidFill>
                        </a:rPr>
                        <a:t>Total posts</a:t>
                      </a:r>
                      <a:endParaRPr sz="800"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B512"/>
                    </a:solidFill>
                  </a:tcPr>
                </a:tc>
                <a:extLst>
                  <a:ext uri="{0D108BD9-81ED-4DB2-BD59-A6C34878D82A}">
                    <a16:rowId xmlns:a16="http://schemas.microsoft.com/office/drawing/2014/main" val="10000"/>
                  </a:ext>
                </a:extLst>
              </a:tr>
              <a:tr h="211150">
                <a:tc>
                  <a:txBody>
                    <a:bodyPr/>
                    <a:lstStyle/>
                    <a:p>
                      <a:pPr marL="0" lvl="0" indent="0" algn="l" rtl="0">
                        <a:lnSpc>
                          <a:spcPct val="115000"/>
                        </a:lnSpc>
                        <a:spcBef>
                          <a:spcPts val="0"/>
                        </a:spcBef>
                        <a:spcAft>
                          <a:spcPts val="0"/>
                        </a:spcAft>
                        <a:buNone/>
                      </a:pPr>
                      <a:r>
                        <a:rPr lang="en" sz="900">
                          <a:solidFill>
                            <a:srgbClr val="B7B7B7"/>
                          </a:solidFill>
                        </a:rPr>
                        <a:t>Bayer | Consumer Health (Showcase Page)</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17,945</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565</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1,518</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12</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11150">
                <a:tc>
                  <a:txBody>
                    <a:bodyPr/>
                    <a:lstStyle/>
                    <a:p>
                      <a:pPr marL="0" lvl="0" indent="0" algn="l" rtl="0">
                        <a:lnSpc>
                          <a:spcPct val="115000"/>
                        </a:lnSpc>
                        <a:spcBef>
                          <a:spcPts val="0"/>
                        </a:spcBef>
                        <a:spcAft>
                          <a:spcPts val="0"/>
                        </a:spcAft>
                        <a:buNone/>
                      </a:pPr>
                      <a:r>
                        <a:rPr lang="en" sz="900">
                          <a:solidFill>
                            <a:srgbClr val="B7B7B7"/>
                          </a:solidFill>
                        </a:rPr>
                        <a:t>Bayer | Crop Science (Showcase Page)</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87,8523</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7,191</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3,708</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15</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11150">
                <a:tc>
                  <a:txBody>
                    <a:bodyPr/>
                    <a:lstStyle/>
                    <a:p>
                      <a:pPr marL="0" lvl="0" indent="0" algn="l" rtl="0">
                        <a:lnSpc>
                          <a:spcPct val="115000"/>
                        </a:lnSpc>
                        <a:spcBef>
                          <a:spcPts val="0"/>
                        </a:spcBef>
                        <a:spcAft>
                          <a:spcPts val="0"/>
                        </a:spcAft>
                        <a:buNone/>
                      </a:pPr>
                      <a:r>
                        <a:rPr lang="en" sz="900">
                          <a:solidFill>
                            <a:srgbClr val="B7B7B7"/>
                          </a:solidFill>
                        </a:rPr>
                        <a:t>Bayer | Pharmaceuticals (Showcase Page)</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1,765,160</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14,096</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4,597</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B7B7B7"/>
                          </a:solidFill>
                        </a:rPr>
                        <a:t>35</a:t>
                      </a:r>
                      <a:endParaRPr sz="900">
                        <a:solidFill>
                          <a:srgbClr val="B7B7B7"/>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11150">
                <a:tc>
                  <a:txBody>
                    <a:bodyPr/>
                    <a:lstStyle/>
                    <a:p>
                      <a:pPr marL="0" lvl="0" indent="0" algn="l" rtl="0">
                        <a:lnSpc>
                          <a:spcPct val="115000"/>
                        </a:lnSpc>
                        <a:spcBef>
                          <a:spcPts val="0"/>
                        </a:spcBef>
                        <a:spcAft>
                          <a:spcPts val="0"/>
                        </a:spcAft>
                        <a:buNone/>
                      </a:pPr>
                      <a:r>
                        <a:rPr lang="en" sz="900"/>
                        <a:t>Roche</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3,263,063</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36,645</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11,191</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48</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11150">
                <a:tc>
                  <a:txBody>
                    <a:bodyPr/>
                    <a:lstStyle/>
                    <a:p>
                      <a:pPr marL="0" lvl="0" indent="0" algn="l" rtl="0">
                        <a:lnSpc>
                          <a:spcPct val="115000"/>
                        </a:lnSpc>
                        <a:spcBef>
                          <a:spcPts val="0"/>
                        </a:spcBef>
                        <a:spcAft>
                          <a:spcPts val="0"/>
                        </a:spcAft>
                        <a:buNone/>
                      </a:pPr>
                      <a:r>
                        <a:rPr lang="en" sz="900"/>
                        <a:t>GSK</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3,950,428</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40,960</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18,342</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80</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211150">
                <a:tc>
                  <a:txBody>
                    <a:bodyPr/>
                    <a:lstStyle/>
                    <a:p>
                      <a:pPr marL="0" lvl="0" indent="0" algn="l" rtl="0">
                        <a:lnSpc>
                          <a:spcPct val="115000"/>
                        </a:lnSpc>
                        <a:spcBef>
                          <a:spcPts val="0"/>
                        </a:spcBef>
                        <a:spcAft>
                          <a:spcPts val="0"/>
                        </a:spcAft>
                        <a:buNone/>
                      </a:pPr>
                      <a:r>
                        <a:rPr lang="en" sz="900"/>
                        <a:t>Sanofi</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3,951,681</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43,144</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45,607</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279</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11150">
                <a:tc>
                  <a:txBody>
                    <a:bodyPr/>
                    <a:lstStyle/>
                    <a:p>
                      <a:pPr marL="0" lvl="0" indent="0" algn="l" rtl="0">
                        <a:lnSpc>
                          <a:spcPct val="115000"/>
                        </a:lnSpc>
                        <a:spcBef>
                          <a:spcPts val="0"/>
                        </a:spcBef>
                        <a:spcAft>
                          <a:spcPts val="0"/>
                        </a:spcAft>
                        <a:buNone/>
                      </a:pPr>
                      <a:r>
                        <a:rPr lang="en" sz="1200" b="1">
                          <a:solidFill>
                            <a:schemeClr val="dk1"/>
                          </a:solidFill>
                        </a:rPr>
                        <a:t>Bayer (Main Page)</a:t>
                      </a:r>
                      <a:endParaRPr sz="1200" b="1">
                        <a:solidFill>
                          <a:schemeClr val="dk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solidFill>
                            <a:schemeClr val="dk1"/>
                          </a:solidFill>
                        </a:rPr>
                        <a:t>5,378,916</a:t>
                      </a:r>
                      <a:endParaRPr sz="1200" b="1">
                        <a:solidFill>
                          <a:schemeClr val="dk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solidFill>
                            <a:schemeClr val="dk1"/>
                          </a:solidFill>
                        </a:rPr>
                        <a:t>68,937</a:t>
                      </a:r>
                      <a:endParaRPr sz="1200" b="1">
                        <a:solidFill>
                          <a:schemeClr val="dk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solidFill>
                            <a:schemeClr val="dk1"/>
                          </a:solidFill>
                        </a:rPr>
                        <a:t>44,782</a:t>
                      </a:r>
                      <a:endParaRPr sz="1200" b="1">
                        <a:solidFill>
                          <a:schemeClr val="dk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solidFill>
                            <a:schemeClr val="dk1"/>
                          </a:solidFill>
                        </a:rPr>
                        <a:t>236*</a:t>
                      </a:r>
                      <a:endParaRPr sz="1200" b="1">
                        <a:solidFill>
                          <a:schemeClr val="dk1"/>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328875">
                <a:tc>
                  <a:txBody>
                    <a:bodyPr/>
                    <a:lstStyle/>
                    <a:p>
                      <a:pPr marL="0" lvl="0" indent="0" algn="l" rtl="0">
                        <a:lnSpc>
                          <a:spcPct val="115000"/>
                        </a:lnSpc>
                        <a:spcBef>
                          <a:spcPts val="0"/>
                        </a:spcBef>
                        <a:spcAft>
                          <a:spcPts val="0"/>
                        </a:spcAft>
                        <a:buNone/>
                      </a:pPr>
                      <a:r>
                        <a:rPr lang="en" sz="900"/>
                        <a:t>Pfizer</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5,796,918</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60,653</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19,992</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178</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211150">
                <a:tc>
                  <a:txBody>
                    <a:bodyPr/>
                    <a:lstStyle/>
                    <a:p>
                      <a:pPr marL="0" lvl="0" indent="0" algn="l" rtl="0">
                        <a:lnSpc>
                          <a:spcPct val="115000"/>
                        </a:lnSpc>
                        <a:spcBef>
                          <a:spcPts val="0"/>
                        </a:spcBef>
                        <a:spcAft>
                          <a:spcPts val="0"/>
                        </a:spcAft>
                        <a:buNone/>
                      </a:pPr>
                      <a:r>
                        <a:rPr lang="en" sz="900"/>
                        <a:t>Johnson &amp; Johnson</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8,915,476</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67,153</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19363</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50</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211150">
                <a:tc>
                  <a:txBody>
                    <a:bodyPr/>
                    <a:lstStyle/>
                    <a:p>
                      <a:pPr marL="0" lvl="0" indent="0" algn="l" rtl="0">
                        <a:lnSpc>
                          <a:spcPct val="115000"/>
                        </a:lnSpc>
                        <a:spcBef>
                          <a:spcPts val="0"/>
                        </a:spcBef>
                        <a:spcAft>
                          <a:spcPts val="0"/>
                        </a:spcAft>
                        <a:buNone/>
                      </a:pPr>
                      <a:r>
                        <a:rPr lang="en" sz="900"/>
                        <a:t>Nestlé</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15,331,156</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133,168</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51,746</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327</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211150">
                <a:tc>
                  <a:txBody>
                    <a:bodyPr/>
                    <a:lstStyle/>
                    <a:p>
                      <a:pPr marL="0" lvl="0" indent="0" algn="l" rtl="0">
                        <a:lnSpc>
                          <a:spcPct val="115000"/>
                        </a:lnSpc>
                        <a:spcBef>
                          <a:spcPts val="0"/>
                        </a:spcBef>
                        <a:spcAft>
                          <a:spcPts val="0"/>
                        </a:spcAft>
                        <a:buNone/>
                      </a:pPr>
                      <a:r>
                        <a:rPr lang="en" sz="900"/>
                        <a:t>Unilever</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19,141,723</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120,063</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73,086</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t>198</a:t>
                      </a:r>
                      <a:endParaRPr sz="9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12" name="Google Shape;212;p33"/>
          <p:cNvSpPr txBox="1"/>
          <p:nvPr/>
        </p:nvSpPr>
        <p:spPr>
          <a:xfrm>
            <a:off x="548838" y="1294750"/>
            <a:ext cx="5670600" cy="38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1"/>
                </a:solidFill>
              </a:rPr>
              <a:t>Data Date Range: </a:t>
            </a:r>
            <a:r>
              <a:rPr lang="en" sz="1000">
                <a:solidFill>
                  <a:schemeClr val="dk1"/>
                </a:solidFill>
              </a:rPr>
              <a:t>3/21/2024 - 4/19/2024</a:t>
            </a:r>
            <a:endParaRPr sz="1000">
              <a:solidFill>
                <a:schemeClr val="dk1"/>
              </a:solidFill>
            </a:endParaRPr>
          </a:p>
          <a:p>
            <a:pPr marL="0" lvl="0" indent="0" algn="l" rtl="0">
              <a:spcBef>
                <a:spcPts val="0"/>
              </a:spcBef>
              <a:spcAft>
                <a:spcPts val="0"/>
              </a:spcAft>
              <a:buNone/>
            </a:pPr>
            <a:endParaRPr sz="1000">
              <a:solidFill>
                <a:schemeClr val="dk1"/>
              </a:solidFill>
            </a:endParaRPr>
          </a:p>
        </p:txBody>
      </p:sp>
      <p:pic>
        <p:nvPicPr>
          <p:cNvPr id="213" name="Google Shape;213;p33" title="Chart"/>
          <p:cNvPicPr preferRelativeResize="0"/>
          <p:nvPr/>
        </p:nvPicPr>
        <p:blipFill>
          <a:blip r:embed="rId3">
            <a:alphaModFix/>
          </a:blip>
          <a:stretch>
            <a:fillRect/>
          </a:stretch>
        </p:blipFill>
        <p:spPr>
          <a:xfrm>
            <a:off x="6435100" y="1675450"/>
            <a:ext cx="2430201" cy="1502650"/>
          </a:xfrm>
          <a:prstGeom prst="rect">
            <a:avLst/>
          </a:prstGeom>
          <a:noFill/>
          <a:ln>
            <a:noFill/>
          </a:ln>
        </p:spPr>
      </p:pic>
      <p:sp>
        <p:nvSpPr>
          <p:cNvPr id="214" name="Google Shape;214;p33"/>
          <p:cNvSpPr txBox="1"/>
          <p:nvPr/>
        </p:nvSpPr>
        <p:spPr>
          <a:xfrm>
            <a:off x="6435050" y="3528800"/>
            <a:ext cx="2430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900">
                <a:solidFill>
                  <a:schemeClr val="dk1"/>
                </a:solidFill>
              </a:rPr>
              <a:t>Out of our category competitive segment, only Pfizer, Johnson &amp; Johnson, Nestlé and Unilever have more followers than Bayer’s main LinkedIn page. </a:t>
            </a:r>
            <a:endParaRPr sz="900">
              <a:solidFill>
                <a:schemeClr val="dk1"/>
              </a:solidFill>
            </a:endParaRPr>
          </a:p>
        </p:txBody>
      </p:sp>
      <p:sp>
        <p:nvSpPr>
          <p:cNvPr id="215" name="Google Shape;215;p33"/>
          <p:cNvSpPr txBox="1"/>
          <p:nvPr/>
        </p:nvSpPr>
        <p:spPr>
          <a:xfrm>
            <a:off x="7367825" y="2182275"/>
            <a:ext cx="1304100" cy="48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2"/>
                </a:solidFill>
              </a:rPr>
              <a:t>LinkedIn removed millions of inactive users in October 2023 </a:t>
            </a:r>
            <a:endParaRPr sz="800">
              <a:solidFill>
                <a:schemeClr val="dk2"/>
              </a:solidFill>
            </a:endParaRPr>
          </a:p>
        </p:txBody>
      </p:sp>
      <p:sp>
        <p:nvSpPr>
          <p:cNvPr id="216" name="Google Shape;216;p33"/>
          <p:cNvSpPr txBox="1"/>
          <p:nvPr/>
        </p:nvSpPr>
        <p:spPr>
          <a:xfrm>
            <a:off x="6502375" y="3067100"/>
            <a:ext cx="2430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900">
                <a:solidFill>
                  <a:schemeClr val="dk1"/>
                </a:solidFill>
              </a:rPr>
              <a:t>We consistently see a steady climb of LinkedIn followers YoY. </a:t>
            </a:r>
            <a:endParaRPr sz="900">
              <a:solidFill>
                <a:schemeClr val="dk1"/>
              </a:solidFill>
            </a:endParaRPr>
          </a:p>
        </p:txBody>
      </p:sp>
      <p:sp>
        <p:nvSpPr>
          <p:cNvPr id="217" name="Google Shape;217;p33"/>
          <p:cNvSpPr txBox="1"/>
          <p:nvPr/>
        </p:nvSpPr>
        <p:spPr>
          <a:xfrm>
            <a:off x="6468650" y="4267700"/>
            <a:ext cx="2363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900">
                <a:solidFill>
                  <a:schemeClr val="dk1"/>
                </a:solidFill>
              </a:rPr>
              <a:t>*236 posts over the last months includes all Country geo targeted posts.</a:t>
            </a:r>
            <a:endParaRPr sz="9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LinkedIn Frequency / Cadence</a:t>
            </a:r>
            <a:endParaRPr/>
          </a:p>
        </p:txBody>
      </p:sp>
      <p:pic>
        <p:nvPicPr>
          <p:cNvPr id="411" name="Google Shape;411;p55"/>
          <p:cNvPicPr preferRelativeResize="0"/>
          <p:nvPr/>
        </p:nvPicPr>
        <p:blipFill>
          <a:blip r:embed="rId3">
            <a:alphaModFix/>
          </a:blip>
          <a:stretch>
            <a:fillRect/>
          </a:stretch>
        </p:blipFill>
        <p:spPr>
          <a:xfrm>
            <a:off x="155850" y="1077325"/>
            <a:ext cx="8832302" cy="3532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225"/>
        <p:cNvGrpSpPr/>
        <p:nvPr/>
      </p:nvGrpSpPr>
      <p:grpSpPr>
        <a:xfrm>
          <a:off x="0" y="0"/>
          <a:ext cx="0" cy="0"/>
          <a:chOff x="0" y="0"/>
          <a:chExt cx="0" cy="0"/>
        </a:xfrm>
      </p:grpSpPr>
      <p:graphicFrame>
        <p:nvGraphicFramePr>
          <p:cNvPr id="226" name="Google Shape;226;p35"/>
          <p:cNvGraphicFramePr/>
          <p:nvPr/>
        </p:nvGraphicFramePr>
        <p:xfrm>
          <a:off x="3049475" y="946813"/>
          <a:ext cx="5624775" cy="3620950"/>
        </p:xfrm>
        <a:graphic>
          <a:graphicData uri="http://schemas.openxmlformats.org/drawingml/2006/table">
            <a:tbl>
              <a:tblPr>
                <a:noFill/>
              </a:tblPr>
              <a:tblGrid>
                <a:gridCol w="1874925">
                  <a:extLst>
                    <a:ext uri="{9D8B030D-6E8A-4147-A177-3AD203B41FA5}">
                      <a16:colId xmlns:a16="http://schemas.microsoft.com/office/drawing/2014/main" val="20000"/>
                    </a:ext>
                  </a:extLst>
                </a:gridCol>
                <a:gridCol w="1874925">
                  <a:extLst>
                    <a:ext uri="{9D8B030D-6E8A-4147-A177-3AD203B41FA5}">
                      <a16:colId xmlns:a16="http://schemas.microsoft.com/office/drawing/2014/main" val="20001"/>
                    </a:ext>
                  </a:extLst>
                </a:gridCol>
                <a:gridCol w="1874925">
                  <a:extLst>
                    <a:ext uri="{9D8B030D-6E8A-4147-A177-3AD203B41FA5}">
                      <a16:colId xmlns:a16="http://schemas.microsoft.com/office/drawing/2014/main" val="20002"/>
                    </a:ext>
                  </a:extLst>
                </a:gridCol>
              </a:tblGrid>
              <a:tr h="645200">
                <a:tc>
                  <a:txBody>
                    <a:bodyPr/>
                    <a:lstStyle/>
                    <a:p>
                      <a:pPr marL="0" lvl="0" indent="0" algn="l" rtl="0">
                        <a:spcBef>
                          <a:spcPts val="0"/>
                        </a:spcBef>
                        <a:spcAft>
                          <a:spcPts val="0"/>
                        </a:spcAft>
                        <a:buNone/>
                      </a:pPr>
                      <a:r>
                        <a:rPr lang="en" sz="1300" b="1">
                          <a:solidFill>
                            <a:schemeClr val="lt1"/>
                          </a:solidFill>
                        </a:rPr>
                        <a:t>Benchmark</a:t>
                      </a:r>
                      <a:endParaRPr sz="1300" b="1">
                        <a:solidFill>
                          <a:schemeClr val="lt1"/>
                        </a:solidFill>
                      </a:endParaRPr>
                    </a:p>
                  </a:txBody>
                  <a:tcPr marL="91425" marR="91425" marT="91425" marB="91425">
                    <a:solidFill>
                      <a:srgbClr val="007BB5"/>
                    </a:solidFill>
                  </a:tcPr>
                </a:tc>
                <a:tc>
                  <a:txBody>
                    <a:bodyPr/>
                    <a:lstStyle/>
                    <a:p>
                      <a:pPr marL="0" lvl="0" indent="0" algn="l" rtl="0">
                        <a:spcBef>
                          <a:spcPts val="0"/>
                        </a:spcBef>
                        <a:spcAft>
                          <a:spcPts val="0"/>
                        </a:spcAft>
                        <a:buNone/>
                      </a:pPr>
                      <a:r>
                        <a:rPr lang="en" sz="1300">
                          <a:solidFill>
                            <a:schemeClr val="lt1"/>
                          </a:solidFill>
                        </a:rPr>
                        <a:t>LI Engagements </a:t>
                      </a:r>
                      <a:r>
                        <a:rPr lang="en" sz="800">
                          <a:solidFill>
                            <a:schemeClr val="lt1"/>
                          </a:solidFill>
                        </a:rPr>
                        <a:t>(Likes, comments, shares)</a:t>
                      </a:r>
                      <a:endParaRPr sz="800">
                        <a:solidFill>
                          <a:schemeClr val="lt1"/>
                        </a:solidFill>
                      </a:endParaRPr>
                    </a:p>
                  </a:txBody>
                  <a:tcPr marL="91425" marR="91425" marT="91425" marB="91425">
                    <a:solidFill>
                      <a:srgbClr val="007BB5"/>
                    </a:solidFill>
                  </a:tcPr>
                </a:tc>
                <a:tc>
                  <a:txBody>
                    <a:bodyPr/>
                    <a:lstStyle/>
                    <a:p>
                      <a:pPr marL="0" lvl="0" indent="0" algn="l" rtl="0">
                        <a:spcBef>
                          <a:spcPts val="0"/>
                        </a:spcBef>
                        <a:spcAft>
                          <a:spcPts val="0"/>
                        </a:spcAft>
                        <a:buNone/>
                      </a:pPr>
                      <a:r>
                        <a:rPr lang="en" sz="1300">
                          <a:solidFill>
                            <a:schemeClr val="lt1"/>
                          </a:solidFill>
                        </a:rPr>
                        <a:t>LI Engagement Rate</a:t>
                      </a:r>
                      <a:endParaRPr sz="1300">
                        <a:solidFill>
                          <a:schemeClr val="lt1"/>
                        </a:solidFill>
                      </a:endParaRPr>
                    </a:p>
                  </a:txBody>
                  <a:tcPr marL="91425" marR="91425" marT="91425" marB="91425">
                    <a:solidFill>
                      <a:srgbClr val="007BB5"/>
                    </a:solidFill>
                  </a:tcPr>
                </a:tc>
                <a:extLst>
                  <a:ext uri="{0D108BD9-81ED-4DB2-BD59-A6C34878D82A}">
                    <a16:rowId xmlns:a16="http://schemas.microsoft.com/office/drawing/2014/main" val="10000"/>
                  </a:ext>
                </a:extLst>
              </a:tr>
              <a:tr h="426650">
                <a:tc>
                  <a:txBody>
                    <a:bodyPr/>
                    <a:lstStyle/>
                    <a:p>
                      <a:pPr marL="0" lvl="0" indent="0" algn="l" rtl="0">
                        <a:spcBef>
                          <a:spcPts val="0"/>
                        </a:spcBef>
                        <a:spcAft>
                          <a:spcPts val="0"/>
                        </a:spcAft>
                        <a:buNone/>
                      </a:pPr>
                      <a:r>
                        <a:rPr lang="en" sz="1300">
                          <a:solidFill>
                            <a:schemeClr val="dk2"/>
                          </a:solidFill>
                        </a:rPr>
                        <a:t>Range/Span:</a:t>
                      </a:r>
                      <a:endParaRPr sz="1300">
                        <a:solidFill>
                          <a:schemeClr val="dk2"/>
                        </a:solidFill>
                      </a:endParaRPr>
                    </a:p>
                  </a:txBody>
                  <a:tcPr marL="91425" marR="91425" marT="91425" marB="91425"/>
                </a:tc>
                <a:tc>
                  <a:txBody>
                    <a:bodyPr/>
                    <a:lstStyle/>
                    <a:p>
                      <a:pPr marL="0" lvl="0" indent="0" algn="l" rtl="0">
                        <a:spcBef>
                          <a:spcPts val="0"/>
                        </a:spcBef>
                        <a:spcAft>
                          <a:spcPts val="0"/>
                        </a:spcAft>
                        <a:buNone/>
                      </a:pPr>
                      <a:r>
                        <a:rPr lang="en" sz="1300">
                          <a:solidFill>
                            <a:schemeClr val="dk2"/>
                          </a:solidFill>
                        </a:rPr>
                        <a:t>0 - 6465</a:t>
                      </a:r>
                      <a:endParaRPr sz="1300">
                        <a:solidFill>
                          <a:schemeClr val="dk2"/>
                        </a:solidFill>
                      </a:endParaRPr>
                    </a:p>
                  </a:txBody>
                  <a:tcPr marL="91425" marR="91425" marT="91425" marB="91425"/>
                </a:tc>
                <a:tc>
                  <a:txBody>
                    <a:bodyPr/>
                    <a:lstStyle/>
                    <a:p>
                      <a:pPr marL="0" lvl="0" indent="0" algn="l" rtl="0">
                        <a:spcBef>
                          <a:spcPts val="0"/>
                        </a:spcBef>
                        <a:spcAft>
                          <a:spcPts val="0"/>
                        </a:spcAft>
                        <a:buNone/>
                      </a:pPr>
                      <a:r>
                        <a:rPr lang="en" sz="1300">
                          <a:solidFill>
                            <a:schemeClr val="dk2"/>
                          </a:solidFill>
                        </a:rPr>
                        <a:t>0% - 20%</a:t>
                      </a:r>
                      <a:endParaRPr sz="1300">
                        <a:solidFill>
                          <a:schemeClr val="dk2"/>
                        </a:solidFill>
                      </a:endParaRPr>
                    </a:p>
                  </a:txBody>
                  <a:tcPr marL="91425" marR="91425" marT="91425" marB="91425"/>
                </a:tc>
                <a:extLst>
                  <a:ext uri="{0D108BD9-81ED-4DB2-BD59-A6C34878D82A}">
                    <a16:rowId xmlns:a16="http://schemas.microsoft.com/office/drawing/2014/main" val="10001"/>
                  </a:ext>
                </a:extLst>
              </a:tr>
              <a:tr h="426650">
                <a:tc>
                  <a:txBody>
                    <a:bodyPr/>
                    <a:lstStyle/>
                    <a:p>
                      <a:pPr marL="0" lvl="0" indent="0" algn="l" rtl="0">
                        <a:spcBef>
                          <a:spcPts val="0"/>
                        </a:spcBef>
                        <a:spcAft>
                          <a:spcPts val="0"/>
                        </a:spcAft>
                        <a:buNone/>
                      </a:pPr>
                      <a:r>
                        <a:rPr lang="en" sz="1300">
                          <a:solidFill>
                            <a:schemeClr val="dk1"/>
                          </a:solidFill>
                        </a:rPr>
                        <a:t>Mean (average):</a:t>
                      </a:r>
                      <a:endParaRPr sz="13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447</a:t>
                      </a:r>
                      <a:endParaRPr sz="1300">
                        <a:solidFill>
                          <a:schemeClr val="dk1"/>
                        </a:solidFill>
                      </a:endParaRPr>
                    </a:p>
                  </a:txBody>
                  <a:tcPr marL="91425" marR="91425" marT="91425" marB="91425"/>
                </a:tc>
                <a:tc>
                  <a:txBody>
                    <a:bodyPr/>
                    <a:lstStyle/>
                    <a:p>
                      <a:pPr marL="0" lvl="0" indent="0" algn="l" rtl="0">
                        <a:spcBef>
                          <a:spcPts val="0"/>
                        </a:spcBef>
                        <a:spcAft>
                          <a:spcPts val="0"/>
                        </a:spcAft>
                        <a:buNone/>
                      </a:pPr>
                      <a:r>
                        <a:rPr lang="en" sz="1300">
                          <a:solidFill>
                            <a:schemeClr val="dk1"/>
                          </a:solidFill>
                        </a:rPr>
                        <a:t>0.74%</a:t>
                      </a:r>
                      <a:endParaRPr sz="1300">
                        <a:solidFill>
                          <a:schemeClr val="dk1"/>
                        </a:solidFill>
                      </a:endParaRPr>
                    </a:p>
                  </a:txBody>
                  <a:tcPr marL="91425" marR="91425" marT="91425" marB="91425"/>
                </a:tc>
                <a:extLst>
                  <a:ext uri="{0D108BD9-81ED-4DB2-BD59-A6C34878D82A}">
                    <a16:rowId xmlns:a16="http://schemas.microsoft.com/office/drawing/2014/main" val="10002"/>
                  </a:ext>
                </a:extLst>
              </a:tr>
              <a:tr h="781050">
                <a:tc>
                  <a:txBody>
                    <a:bodyPr/>
                    <a:lstStyle/>
                    <a:p>
                      <a:pPr marL="0" lvl="0" indent="0" algn="l" rtl="0">
                        <a:spcBef>
                          <a:spcPts val="0"/>
                        </a:spcBef>
                        <a:spcAft>
                          <a:spcPts val="0"/>
                        </a:spcAft>
                        <a:buNone/>
                      </a:pPr>
                      <a:r>
                        <a:rPr lang="en" sz="1700" b="1">
                          <a:solidFill>
                            <a:srgbClr val="007BB5"/>
                          </a:solidFill>
                        </a:rPr>
                        <a:t>Median (middle):</a:t>
                      </a:r>
                      <a:endParaRPr sz="1700" b="1">
                        <a:solidFill>
                          <a:srgbClr val="007BB5"/>
                        </a:solidFill>
                      </a:endParaRPr>
                    </a:p>
                  </a:txBody>
                  <a:tcPr marL="91425" marR="91425" marT="91425" marB="91425">
                    <a:solidFill>
                      <a:srgbClr val="FCFCFC"/>
                    </a:solidFill>
                  </a:tcPr>
                </a:tc>
                <a:tc>
                  <a:txBody>
                    <a:bodyPr/>
                    <a:lstStyle/>
                    <a:p>
                      <a:pPr marL="0" lvl="0" indent="0" algn="l" rtl="0">
                        <a:spcBef>
                          <a:spcPts val="0"/>
                        </a:spcBef>
                        <a:spcAft>
                          <a:spcPts val="0"/>
                        </a:spcAft>
                        <a:buNone/>
                      </a:pPr>
                      <a:r>
                        <a:rPr lang="en" sz="1700" b="1">
                          <a:solidFill>
                            <a:srgbClr val="007BB5"/>
                          </a:solidFill>
                        </a:rPr>
                        <a:t>271</a:t>
                      </a:r>
                      <a:endParaRPr sz="1700" b="1">
                        <a:solidFill>
                          <a:srgbClr val="007BB5"/>
                        </a:solidFill>
                      </a:endParaRPr>
                    </a:p>
                  </a:txBody>
                  <a:tcPr marL="91425" marR="91425" marT="91425" marB="91425">
                    <a:solidFill>
                      <a:srgbClr val="FCFCFC"/>
                    </a:solidFill>
                  </a:tcPr>
                </a:tc>
                <a:tc>
                  <a:txBody>
                    <a:bodyPr/>
                    <a:lstStyle/>
                    <a:p>
                      <a:pPr marL="0" lvl="0" indent="0" algn="l" rtl="0">
                        <a:spcBef>
                          <a:spcPts val="0"/>
                        </a:spcBef>
                        <a:spcAft>
                          <a:spcPts val="0"/>
                        </a:spcAft>
                        <a:buNone/>
                      </a:pPr>
                      <a:r>
                        <a:rPr lang="en" sz="1700" b="1">
                          <a:solidFill>
                            <a:srgbClr val="007BB5"/>
                          </a:solidFill>
                        </a:rPr>
                        <a:t>00.62%</a:t>
                      </a:r>
                      <a:endParaRPr sz="1700" b="1">
                        <a:solidFill>
                          <a:srgbClr val="007BB5"/>
                        </a:solidFill>
                      </a:endParaRPr>
                    </a:p>
                  </a:txBody>
                  <a:tcPr marL="91425" marR="91425" marT="91425" marB="91425">
                    <a:solidFill>
                      <a:srgbClr val="FCFCFC"/>
                    </a:solidFill>
                  </a:tcPr>
                </a:tc>
                <a:extLst>
                  <a:ext uri="{0D108BD9-81ED-4DB2-BD59-A6C34878D82A}">
                    <a16:rowId xmlns:a16="http://schemas.microsoft.com/office/drawing/2014/main" val="10003"/>
                  </a:ext>
                </a:extLst>
              </a:tr>
              <a:tr h="1341400">
                <a:tc gridSpan="3">
                  <a:txBody>
                    <a:bodyPr/>
                    <a:lstStyle/>
                    <a:p>
                      <a:pPr marL="0" lvl="0" indent="0" algn="l" rtl="0">
                        <a:spcBef>
                          <a:spcPts val="0"/>
                        </a:spcBef>
                        <a:spcAft>
                          <a:spcPts val="0"/>
                        </a:spcAft>
                        <a:buNone/>
                      </a:pPr>
                      <a:endParaRPr sz="900">
                        <a:solidFill>
                          <a:schemeClr val="dk2"/>
                        </a:solidFill>
                      </a:endParaRPr>
                    </a:p>
                    <a:p>
                      <a:pPr marL="0" lvl="0" indent="0" algn="l" rtl="0">
                        <a:spcBef>
                          <a:spcPts val="0"/>
                        </a:spcBef>
                        <a:spcAft>
                          <a:spcPts val="0"/>
                        </a:spcAft>
                        <a:buNone/>
                      </a:pPr>
                      <a:r>
                        <a:rPr lang="en" sz="900">
                          <a:solidFill>
                            <a:schemeClr val="dk2"/>
                          </a:solidFill>
                        </a:rPr>
                        <a:t>Our Native LinkedIn data is skewed due to the fact Bayer uses its Global LinkedIn page for all regional posts and Global posts. </a:t>
                      </a:r>
                      <a:endParaRPr sz="900">
                        <a:solidFill>
                          <a:schemeClr val="dk2"/>
                        </a:solidFill>
                      </a:endParaRPr>
                    </a:p>
                    <a:p>
                      <a:pPr marL="0" lvl="0" indent="0" algn="l" rtl="0">
                        <a:spcBef>
                          <a:spcPts val="0"/>
                        </a:spcBef>
                        <a:spcAft>
                          <a:spcPts val="0"/>
                        </a:spcAft>
                        <a:buNone/>
                      </a:pPr>
                      <a:endParaRPr sz="900">
                        <a:solidFill>
                          <a:schemeClr val="dk2"/>
                        </a:solidFill>
                      </a:endParaRPr>
                    </a:p>
                    <a:p>
                      <a:pPr marL="0" lvl="0" indent="0" algn="l" rtl="0">
                        <a:spcBef>
                          <a:spcPts val="0"/>
                        </a:spcBef>
                        <a:spcAft>
                          <a:spcPts val="0"/>
                        </a:spcAft>
                        <a:buNone/>
                      </a:pPr>
                      <a:r>
                        <a:rPr lang="en" sz="900">
                          <a:solidFill>
                            <a:schemeClr val="dk2"/>
                          </a:solidFill>
                        </a:rPr>
                        <a:t>Most posts generated very few engagements and there are a few posts with extremely high engagements (outliers). Therefore, Paradowski recommends looking at the Median as a reference.</a:t>
                      </a:r>
                      <a:endParaRPr sz="1300">
                        <a:solidFill>
                          <a:schemeClr val="dk2"/>
                        </a:solidFill>
                      </a:endParaRPr>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27" name="Google Shape;227;p35"/>
          <p:cNvSpPr txBox="1"/>
          <p:nvPr/>
        </p:nvSpPr>
        <p:spPr>
          <a:xfrm>
            <a:off x="548850" y="172125"/>
            <a:ext cx="55602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2"/>
                </a:solidFill>
              </a:rPr>
              <a:t>Engagement &amp; Reach Benchmarks (04/’23 - 04/’24)</a:t>
            </a:r>
            <a:endParaRPr sz="1200">
              <a:solidFill>
                <a:schemeClr val="dk2"/>
              </a:solidFill>
            </a:endParaRPr>
          </a:p>
          <a:p>
            <a:pPr marL="0" lvl="0" indent="0" algn="l" rtl="0">
              <a:spcBef>
                <a:spcPts val="0"/>
              </a:spcBef>
              <a:spcAft>
                <a:spcPts val="0"/>
              </a:spcAft>
              <a:buNone/>
            </a:pPr>
            <a:endParaRPr sz="1200">
              <a:solidFill>
                <a:schemeClr val="dk2"/>
              </a:solidFill>
            </a:endParaRPr>
          </a:p>
        </p:txBody>
      </p:sp>
      <p:sp>
        <p:nvSpPr>
          <p:cNvPr id="228" name="Google Shape;228;p35"/>
          <p:cNvSpPr txBox="1"/>
          <p:nvPr/>
        </p:nvSpPr>
        <p:spPr>
          <a:xfrm>
            <a:off x="368300" y="716563"/>
            <a:ext cx="2387100" cy="390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p>
          <a:p>
            <a:pPr marL="0" lvl="0" indent="0" algn="l" rtl="0">
              <a:lnSpc>
                <a:spcPct val="100000"/>
              </a:lnSpc>
              <a:spcBef>
                <a:spcPts val="0"/>
              </a:spcBef>
              <a:spcAft>
                <a:spcPts val="0"/>
              </a:spcAft>
              <a:buNone/>
            </a:pPr>
            <a:r>
              <a:rPr lang="en" sz="2400" b="1">
                <a:solidFill>
                  <a:srgbClr val="007BB5"/>
                </a:solidFill>
                <a:latin typeface="Helvetica Neue"/>
                <a:ea typeface="Helvetica Neue"/>
                <a:cs typeface="Helvetica Neue"/>
                <a:sym typeface="Helvetica Neue"/>
              </a:rPr>
              <a:t>Diving Into </a:t>
            </a:r>
            <a:endParaRPr sz="2400" b="1">
              <a:solidFill>
                <a:srgbClr val="007BB5"/>
              </a:solidFill>
              <a:latin typeface="Helvetica Neue"/>
              <a:ea typeface="Helvetica Neue"/>
              <a:cs typeface="Helvetica Neue"/>
              <a:sym typeface="Helvetica Neue"/>
            </a:endParaRPr>
          </a:p>
          <a:p>
            <a:pPr marL="0" lvl="0" indent="0" algn="l" rtl="0">
              <a:lnSpc>
                <a:spcPct val="100000"/>
              </a:lnSpc>
              <a:spcBef>
                <a:spcPts val="200"/>
              </a:spcBef>
              <a:spcAft>
                <a:spcPts val="0"/>
              </a:spcAft>
              <a:buNone/>
            </a:pPr>
            <a:r>
              <a:rPr lang="en" sz="2400" b="1">
                <a:solidFill>
                  <a:srgbClr val="007BB5"/>
                </a:solidFill>
                <a:latin typeface="Helvetica Neue"/>
                <a:ea typeface="Helvetica Neue"/>
                <a:cs typeface="Helvetica Neue"/>
                <a:sym typeface="Helvetica Neue"/>
              </a:rPr>
              <a:t>the Data:</a:t>
            </a:r>
            <a:endParaRPr sz="2400" b="1">
              <a:solidFill>
                <a:srgbClr val="007BB5"/>
              </a:solidFill>
              <a:latin typeface="Helvetica Neue"/>
              <a:ea typeface="Helvetica Neue"/>
              <a:cs typeface="Helvetica Neue"/>
              <a:sym typeface="Helvetica Neue"/>
            </a:endParaRPr>
          </a:p>
          <a:p>
            <a:pPr marL="0" lvl="0" indent="0" algn="l" rtl="0">
              <a:lnSpc>
                <a:spcPct val="115000"/>
              </a:lnSpc>
              <a:spcBef>
                <a:spcPts val="200"/>
              </a:spcBef>
              <a:spcAft>
                <a:spcPts val="0"/>
              </a:spcAft>
              <a:buNone/>
            </a:pPr>
            <a:endParaRPr sz="1100">
              <a:solidFill>
                <a:schemeClr val="dk1"/>
              </a:solidFill>
              <a:latin typeface="Helvetica Neue"/>
              <a:ea typeface="Helvetica Neue"/>
              <a:cs typeface="Helvetica Neue"/>
              <a:sym typeface="Helvetica Neue"/>
            </a:endParaRPr>
          </a:p>
          <a:p>
            <a:pPr marL="457200" lvl="0" indent="-298450" algn="l" rtl="0">
              <a:spcBef>
                <a:spcPts val="0"/>
              </a:spcBef>
              <a:spcAft>
                <a:spcPts val="0"/>
              </a:spcAft>
              <a:buClr>
                <a:schemeClr val="dk1"/>
              </a:buClr>
              <a:buSzPts val="1100"/>
              <a:buFont typeface="Helvetica Neue"/>
              <a:buChar char="●"/>
            </a:pPr>
            <a:r>
              <a:rPr lang="en" sz="1100" b="1">
                <a:solidFill>
                  <a:srgbClr val="007BB5"/>
                </a:solidFill>
                <a:latin typeface="Helvetica Neue"/>
                <a:ea typeface="Helvetica Neue"/>
                <a:cs typeface="Helvetica Neue"/>
                <a:sym typeface="Helvetica Neue"/>
              </a:rPr>
              <a:t>Benchmarks </a:t>
            </a:r>
            <a:r>
              <a:rPr lang="en" sz="1100">
                <a:solidFill>
                  <a:schemeClr val="dk1"/>
                </a:solidFill>
                <a:latin typeface="Helvetica Neue"/>
                <a:ea typeface="Helvetica Neue"/>
                <a:cs typeface="Helvetica Neue"/>
                <a:sym typeface="Helvetica Neue"/>
              </a:rPr>
              <a:t>help us set goals and control performance expectations, monitor performance, and improve Bayer content.</a:t>
            </a:r>
            <a:endParaRPr sz="1100">
              <a:solidFill>
                <a:schemeClr val="dk1"/>
              </a:solidFill>
              <a:latin typeface="Helvetica Neue"/>
              <a:ea typeface="Helvetica Neue"/>
              <a:cs typeface="Helvetica Neue"/>
              <a:sym typeface="Helvetica Neue"/>
            </a:endParaRPr>
          </a:p>
          <a:p>
            <a:pPr marL="457200" lvl="0" indent="-298450" algn="l" rtl="0">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Benchmarks are traditionally measured as Mean/averages (comparing average score for this year vs. average score for last year) but in this instance, we recommend defining our benchmark as the </a:t>
            </a:r>
            <a:r>
              <a:rPr lang="en" sz="1100" b="1">
                <a:solidFill>
                  <a:srgbClr val="027BB5"/>
                </a:solidFill>
                <a:latin typeface="Helvetica Neue"/>
                <a:ea typeface="Helvetica Neue"/>
                <a:cs typeface="Helvetica Neue"/>
                <a:sym typeface="Helvetica Neue"/>
              </a:rPr>
              <a:t>Median score.</a:t>
            </a:r>
            <a:r>
              <a:rPr lang="en"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p>
            <a:pPr marL="0" lvl="0" indent="0" algn="l" rtl="0">
              <a:spcBef>
                <a:spcPts val="200"/>
              </a:spcBef>
              <a:spcAft>
                <a:spcPts val="200"/>
              </a:spcAft>
              <a:buNone/>
            </a:pPr>
            <a:endParaRPr sz="1100">
              <a:solidFill>
                <a:schemeClr val="dk1"/>
              </a:solidFill>
              <a:latin typeface="Helvetica Neue"/>
              <a:ea typeface="Helvetica Neue"/>
              <a:cs typeface="Helvetica Neue"/>
              <a:sym typeface="Helvetica Neu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4"/>
          <p:cNvSpPr txBox="1"/>
          <p:nvPr/>
        </p:nvSpPr>
        <p:spPr>
          <a:xfrm>
            <a:off x="521650" y="461550"/>
            <a:ext cx="58593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Data Source For Top Performers and Followers:</a:t>
            </a:r>
            <a:endParaRPr sz="1200" b="1">
              <a:solidFill>
                <a:schemeClr val="dk1"/>
              </a:solidFill>
            </a:endParaRPr>
          </a:p>
          <a:p>
            <a:pPr marL="0" lvl="0" indent="0" algn="l" rtl="0">
              <a:spcBef>
                <a:spcPts val="0"/>
              </a:spcBef>
              <a:spcAft>
                <a:spcPts val="0"/>
              </a:spcAft>
              <a:buNone/>
            </a:pPr>
            <a:r>
              <a:rPr lang="en" sz="1200" u="sng">
                <a:solidFill>
                  <a:schemeClr val="dk1"/>
                </a:solidFill>
                <a:hlinkClick r:id="rId3">
                  <a:extLst>
                    <a:ext uri="{A12FA001-AC4F-418D-AE19-62706E023703}">
                      <ahyp:hlinkClr xmlns:ahyp="http://schemas.microsoft.com/office/drawing/2018/hyperlinkcolor" val="tx"/>
                    </a:ext>
                  </a:extLst>
                </a:hlinkClick>
              </a:rPr>
              <a:t>Full Spreadsheet of LinkedIn Data on Paradowski Sharepoint </a:t>
            </a:r>
            <a:endParaRPr sz="1200">
              <a:solidFill>
                <a:schemeClr val="dk1"/>
              </a:solidFill>
            </a:endParaRPr>
          </a:p>
          <a:p>
            <a:pPr marL="0" lvl="0" indent="0" algn="l" rtl="0">
              <a:spcBef>
                <a:spcPts val="0"/>
              </a:spcBef>
              <a:spcAft>
                <a:spcPts val="0"/>
              </a:spcAft>
              <a:buNone/>
            </a:pPr>
            <a:r>
              <a:rPr lang="en" sz="1200">
                <a:solidFill>
                  <a:schemeClr val="dk1"/>
                </a:solidFill>
              </a:rPr>
              <a:t>LinkedIn Native Platform Analytics  Data Date Range: Jan 1, 2023 - March 31, 2024</a:t>
            </a:r>
            <a:endParaRPr sz="1200">
              <a:solidFill>
                <a:schemeClr val="dk1"/>
              </a:solidFill>
            </a:endParaRPr>
          </a:p>
          <a:p>
            <a:pPr marL="0" lvl="0" indent="0" algn="l" rtl="0">
              <a:spcBef>
                <a:spcPts val="0"/>
              </a:spcBef>
              <a:spcAft>
                <a:spcPts val="0"/>
              </a:spcAft>
              <a:buNone/>
            </a:pPr>
            <a:endParaRPr sz="1200">
              <a:solidFill>
                <a:schemeClr val="dk1"/>
              </a:solidFill>
            </a:endParaRPr>
          </a:p>
          <a:p>
            <a:pPr marL="45720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r>
              <a:rPr lang="en" sz="1200" b="1">
                <a:solidFill>
                  <a:schemeClr val="dk1"/>
                </a:solidFill>
              </a:rPr>
              <a:t>Reference Links:</a:t>
            </a:r>
            <a:endParaRPr sz="1200" b="1">
              <a:solidFill>
                <a:schemeClr val="dk1"/>
              </a:solidFill>
            </a:endParaRPr>
          </a:p>
          <a:p>
            <a:pPr marL="457200" lvl="0" indent="-304800" algn="l" rtl="0">
              <a:spcBef>
                <a:spcPts val="0"/>
              </a:spcBef>
              <a:spcAft>
                <a:spcPts val="0"/>
              </a:spcAft>
              <a:buClr>
                <a:schemeClr val="dk1"/>
              </a:buClr>
              <a:buSzPts val="1200"/>
              <a:buAutoNum type="arabicPeriod"/>
            </a:pPr>
            <a:r>
              <a:rPr lang="en" sz="1200" u="sng">
                <a:solidFill>
                  <a:schemeClr val="dk1"/>
                </a:solidFill>
                <a:hlinkClick r:id="rId4">
                  <a:extLst>
                    <a:ext uri="{A12FA001-AC4F-418D-AE19-62706E023703}">
                      <ahyp:hlinkClr xmlns:ahyp="http://schemas.microsoft.com/office/drawing/2018/hyperlinkcolor" val="tx"/>
                    </a:ext>
                  </a:extLst>
                </a:hlinkClick>
              </a:rPr>
              <a:t>2023 Channel Landscape / Community Analysis</a:t>
            </a:r>
            <a:endParaRPr sz="1200" u="sng">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Dynamic Shared Ownership (DSO)</a:t>
            </a:r>
            <a:r>
              <a:rPr lang="en" sz="1200">
                <a:solidFill>
                  <a:schemeClr val="dk1"/>
                </a:solidFill>
                <a:uFill>
                  <a:noFill/>
                </a:uFill>
                <a:hlinkClick r:id="rId5">
                  <a:extLst>
                    <a:ext uri="{A12FA001-AC4F-418D-AE19-62706E023703}">
                      <ahyp:hlinkClr xmlns:ahyp="http://schemas.microsoft.com/office/drawing/2018/hyperlinkcolor" val="tx"/>
                    </a:ext>
                  </a:extLst>
                </a:hlinkClick>
              </a:rPr>
              <a:t> </a:t>
            </a:r>
            <a:r>
              <a:rPr lang="en" sz="1200" u="sng">
                <a:solidFill>
                  <a:schemeClr val="dk1"/>
                </a:solidFill>
                <a:hlinkClick r:id="rId5">
                  <a:extLst>
                    <a:ext uri="{A12FA001-AC4F-418D-AE19-62706E023703}">
                      <ahyp:hlinkClr xmlns:ahyp="http://schemas.microsoft.com/office/drawing/2018/hyperlinkcolor" val="tx"/>
                    </a:ext>
                  </a:extLst>
                </a:hlinkClick>
              </a:rPr>
              <a:t>https://www.bayer.com/en/strategy/strategy</a:t>
            </a:r>
            <a:endParaRPr sz="1200" u="sng">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2023 Bayer Group Channels Reports</a:t>
            </a:r>
            <a:endParaRPr sz="1200">
              <a:solidFill>
                <a:schemeClr val="dk1"/>
              </a:solidFill>
            </a:endParaRPr>
          </a:p>
          <a:p>
            <a:pPr marL="914400" lvl="0" indent="0" algn="l" rtl="0">
              <a:spcBef>
                <a:spcPts val="0"/>
              </a:spcBef>
              <a:spcAft>
                <a:spcPts val="0"/>
              </a:spcAft>
              <a:buNone/>
            </a:pPr>
            <a:r>
              <a:rPr lang="en" sz="1200">
                <a:solidFill>
                  <a:schemeClr val="dk1"/>
                </a:solidFill>
              </a:rPr>
              <a:t>○  	</a:t>
            </a:r>
            <a:r>
              <a:rPr lang="en" sz="1200" u="sng">
                <a:solidFill>
                  <a:schemeClr val="dk1"/>
                </a:solidFill>
                <a:hlinkClick r:id="rId6">
                  <a:extLst>
                    <a:ext uri="{A12FA001-AC4F-418D-AE19-62706E023703}">
                      <ahyp:hlinkClr xmlns:ahyp="http://schemas.microsoft.com/office/drawing/2018/hyperlinkcolor" val="tx"/>
                    </a:ext>
                  </a:extLst>
                </a:hlinkClick>
              </a:rPr>
              <a:t>Jan – June H1 2023</a:t>
            </a:r>
            <a:endParaRPr sz="1200" u="sng">
              <a:solidFill>
                <a:schemeClr val="dk1"/>
              </a:solidFill>
            </a:endParaRPr>
          </a:p>
          <a:p>
            <a:pPr marL="914400" lvl="0" indent="0" algn="l" rtl="0">
              <a:spcBef>
                <a:spcPts val="0"/>
              </a:spcBef>
              <a:spcAft>
                <a:spcPts val="0"/>
              </a:spcAft>
              <a:buNone/>
            </a:pPr>
            <a:r>
              <a:rPr lang="en" sz="1200">
                <a:solidFill>
                  <a:schemeClr val="dk1"/>
                </a:solidFill>
              </a:rPr>
              <a:t>○  	</a:t>
            </a:r>
            <a:r>
              <a:rPr lang="en" sz="1200" u="sng">
                <a:solidFill>
                  <a:schemeClr val="dk1"/>
                </a:solidFill>
                <a:hlinkClick r:id="rId7">
                  <a:extLst>
                    <a:ext uri="{A12FA001-AC4F-418D-AE19-62706E023703}">
                      <ahyp:hlinkClr xmlns:ahyp="http://schemas.microsoft.com/office/drawing/2018/hyperlinkcolor" val="tx"/>
                    </a:ext>
                  </a:extLst>
                </a:hlinkClick>
              </a:rPr>
              <a:t>July – September Q3 2023</a:t>
            </a:r>
            <a:endParaRPr sz="1200" u="sng">
              <a:solidFill>
                <a:schemeClr val="dk1"/>
              </a:solidFill>
            </a:endParaRPr>
          </a:p>
          <a:p>
            <a:pPr marL="457200" lvl="0" indent="-304800" algn="l" rtl="0">
              <a:spcBef>
                <a:spcPts val="0"/>
              </a:spcBef>
              <a:spcAft>
                <a:spcPts val="0"/>
              </a:spcAft>
              <a:buClr>
                <a:schemeClr val="dk1"/>
              </a:buClr>
              <a:buSzPts val="1200"/>
              <a:buAutoNum type="arabicPeriod" startAt="7"/>
            </a:pPr>
            <a:r>
              <a:rPr lang="en" sz="1200">
                <a:solidFill>
                  <a:schemeClr val="dk1"/>
                </a:solidFill>
              </a:rPr>
              <a:t>Recent</a:t>
            </a:r>
            <a:r>
              <a:rPr lang="en" sz="1200">
                <a:solidFill>
                  <a:schemeClr val="dk1"/>
                </a:solidFill>
                <a:uFill>
                  <a:noFill/>
                </a:uFill>
                <a:hlinkClick r:id="rId8">
                  <a:extLst>
                    <a:ext uri="{A12FA001-AC4F-418D-AE19-62706E023703}">
                      <ahyp:hlinkClr xmlns:ahyp="http://schemas.microsoft.com/office/drawing/2018/hyperlinkcolor" val="tx"/>
                    </a:ext>
                  </a:extLst>
                </a:hlinkClick>
              </a:rPr>
              <a:t> </a:t>
            </a:r>
            <a:r>
              <a:rPr lang="en" sz="1200" u="sng">
                <a:solidFill>
                  <a:schemeClr val="dk1"/>
                </a:solidFill>
                <a:hlinkClick r:id="rId8">
                  <a:extLst>
                    <a:ext uri="{A12FA001-AC4F-418D-AE19-62706E023703}">
                      <ahyp:hlinkClr xmlns:ahyp="http://schemas.microsoft.com/office/drawing/2018/hyperlinkcolor" val="tx"/>
                    </a:ext>
                  </a:extLst>
                </a:hlinkClick>
              </a:rPr>
              <a:t>Channel Feature Updates</a:t>
            </a:r>
            <a:endParaRPr sz="1200" u="sng">
              <a:solidFill>
                <a:schemeClr val="dk1"/>
              </a:solidFill>
            </a:endParaRPr>
          </a:p>
          <a:p>
            <a:pPr marL="457200" lvl="0" indent="-304800" algn="l" rtl="0">
              <a:spcBef>
                <a:spcPts val="0"/>
              </a:spcBef>
              <a:spcAft>
                <a:spcPts val="0"/>
              </a:spcAft>
              <a:buClr>
                <a:schemeClr val="dk1"/>
              </a:buClr>
              <a:buSzPts val="1200"/>
              <a:buAutoNum type="arabicPeriod" startAt="7"/>
            </a:pPr>
            <a:r>
              <a:rPr lang="en" sz="1200" u="sng">
                <a:solidFill>
                  <a:schemeClr val="dk1"/>
                </a:solidFill>
                <a:hlinkClick r:id="rId9">
                  <a:extLst>
                    <a:ext uri="{A12FA001-AC4F-418D-AE19-62706E023703}">
                      <ahyp:hlinkClr xmlns:ahyp="http://schemas.microsoft.com/office/drawing/2018/hyperlinkcolor" val="tx"/>
                    </a:ext>
                  </a:extLst>
                </a:hlinkClick>
              </a:rPr>
              <a:t>Overall Bayer Social Channels Hashtag Strategy</a:t>
            </a:r>
            <a:endParaRPr sz="1200" u="sng">
              <a:solidFill>
                <a:schemeClr val="dk1"/>
              </a:solidFill>
            </a:endParaRPr>
          </a:p>
          <a:p>
            <a:pPr marL="457200" lvl="0" indent="-304800" algn="l" rtl="0">
              <a:spcBef>
                <a:spcPts val="0"/>
              </a:spcBef>
              <a:spcAft>
                <a:spcPts val="0"/>
              </a:spcAft>
              <a:buClr>
                <a:schemeClr val="dk1"/>
              </a:buClr>
              <a:buSzPts val="1200"/>
              <a:buAutoNum type="arabicPeriod" startAt="7"/>
            </a:pPr>
            <a:r>
              <a:rPr lang="en" sz="1200">
                <a:solidFill>
                  <a:schemeClr val="dk1"/>
                </a:solidFill>
              </a:rPr>
              <a:t>SEO – Search in Social Documentation  </a:t>
            </a:r>
            <a:endParaRPr sz="1200">
              <a:solidFill>
                <a:schemeClr val="dk1"/>
              </a:solidFill>
            </a:endParaRPr>
          </a:p>
          <a:p>
            <a:pPr marL="914400" lvl="0" indent="0" algn="l" rtl="0">
              <a:spcBef>
                <a:spcPts val="0"/>
              </a:spcBef>
              <a:spcAft>
                <a:spcPts val="0"/>
              </a:spcAft>
              <a:buNone/>
            </a:pPr>
            <a:r>
              <a:rPr lang="en" sz="1200">
                <a:solidFill>
                  <a:schemeClr val="dk1"/>
                </a:solidFill>
              </a:rPr>
              <a:t>○  	On Channel Search vs. SEO on Google/Bing –</a:t>
            </a:r>
            <a:r>
              <a:rPr lang="en" sz="1200">
                <a:solidFill>
                  <a:schemeClr val="dk1"/>
                </a:solidFill>
                <a:uFill>
                  <a:noFill/>
                </a:uFill>
                <a:hlinkClick r:id="rId10">
                  <a:extLst>
                    <a:ext uri="{A12FA001-AC4F-418D-AE19-62706E023703}">
                      <ahyp:hlinkClr xmlns:ahyp="http://schemas.microsoft.com/office/drawing/2018/hyperlinkcolor" val="tx"/>
                    </a:ext>
                  </a:extLst>
                </a:hlinkClick>
              </a:rPr>
              <a:t> </a:t>
            </a:r>
            <a:r>
              <a:rPr lang="en" sz="1200" u="sng">
                <a:solidFill>
                  <a:schemeClr val="dk1"/>
                </a:solidFill>
                <a:hlinkClick r:id="rId10">
                  <a:extLst>
                    <a:ext uri="{A12FA001-AC4F-418D-AE19-62706E023703}">
                      <ahyp:hlinkClr xmlns:ahyp="http://schemas.microsoft.com/office/drawing/2018/hyperlinkcolor" val="tx"/>
                    </a:ext>
                  </a:extLst>
                </a:hlinkClick>
              </a:rPr>
              <a:t>See here</a:t>
            </a:r>
            <a:endParaRPr sz="1200" u="sng">
              <a:solidFill>
                <a:schemeClr val="dk1"/>
              </a:solidFill>
            </a:endParaRPr>
          </a:p>
          <a:p>
            <a:pPr marL="457200" lvl="0" indent="-304800" algn="l" rtl="0">
              <a:spcBef>
                <a:spcPts val="0"/>
              </a:spcBef>
              <a:spcAft>
                <a:spcPts val="0"/>
              </a:spcAft>
              <a:buClr>
                <a:schemeClr val="dk1"/>
              </a:buClr>
              <a:buSzPts val="1200"/>
              <a:buAutoNum type="arabicPeriod" startAt="10"/>
            </a:pPr>
            <a:r>
              <a:rPr lang="en" sz="1200">
                <a:solidFill>
                  <a:schemeClr val="dk1"/>
                </a:solidFill>
              </a:rPr>
              <a:t>The Rise and Importance of Vertical Video Documentation</a:t>
            </a:r>
            <a:endParaRPr sz="1200">
              <a:solidFill>
                <a:schemeClr val="dk1"/>
              </a:solidFill>
            </a:endParaRPr>
          </a:p>
          <a:p>
            <a:pPr marL="914400" lvl="0" indent="0" algn="l" rtl="0">
              <a:spcBef>
                <a:spcPts val="0"/>
              </a:spcBef>
              <a:spcAft>
                <a:spcPts val="0"/>
              </a:spcAft>
              <a:buNone/>
            </a:pPr>
            <a:r>
              <a:rPr lang="en" sz="1200">
                <a:solidFill>
                  <a:schemeClr val="dk1"/>
                </a:solidFill>
              </a:rPr>
              <a:t>○  	</a:t>
            </a:r>
            <a:r>
              <a:rPr lang="en" sz="1200" u="sng">
                <a:solidFill>
                  <a:schemeClr val="dk1"/>
                </a:solidFill>
                <a:hlinkClick r:id="rId11">
                  <a:extLst>
                    <a:ext uri="{A12FA001-AC4F-418D-AE19-62706E023703}">
                      <ahyp:hlinkClr xmlns:ahyp="http://schemas.microsoft.com/office/drawing/2018/hyperlinkcolor" val="tx"/>
                    </a:ext>
                  </a:extLst>
                </a:hlinkClick>
              </a:rPr>
              <a:t>Reels Research</a:t>
            </a:r>
            <a:endParaRPr sz="1200" u="sng">
              <a:solidFill>
                <a:schemeClr val="dk1"/>
              </a:solidFill>
            </a:endParaRPr>
          </a:p>
          <a:p>
            <a:pPr marL="914400" lvl="0" indent="0" algn="l" rtl="0">
              <a:spcBef>
                <a:spcPts val="0"/>
              </a:spcBef>
              <a:spcAft>
                <a:spcPts val="0"/>
              </a:spcAft>
              <a:buNone/>
            </a:pPr>
            <a:r>
              <a:rPr lang="en" sz="1200">
                <a:solidFill>
                  <a:schemeClr val="dk1"/>
                </a:solidFill>
              </a:rPr>
              <a:t>○  	</a:t>
            </a:r>
            <a:r>
              <a:rPr lang="en" sz="1200" u="sng">
                <a:solidFill>
                  <a:schemeClr val="dk1"/>
                </a:solidFill>
                <a:hlinkClick r:id="rId12">
                  <a:extLst>
                    <a:ext uri="{A12FA001-AC4F-418D-AE19-62706E023703}">
                      <ahyp:hlinkClr xmlns:ahyp="http://schemas.microsoft.com/office/drawing/2018/hyperlinkcolor" val="tx"/>
                    </a:ext>
                  </a:extLst>
                </a:hlinkClick>
              </a:rPr>
              <a:t>Vertical Video POV</a:t>
            </a:r>
            <a:endParaRPr sz="12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0"/>
        <p:cNvGrpSpPr/>
        <p:nvPr/>
      </p:nvGrpSpPr>
      <p:grpSpPr>
        <a:xfrm>
          <a:off x="0" y="0"/>
          <a:ext cx="0" cy="0"/>
          <a:chOff x="0" y="0"/>
          <a:chExt cx="0" cy="0"/>
        </a:xfrm>
      </p:grpSpPr>
      <p:sp>
        <p:nvSpPr>
          <p:cNvPr id="141" name="Google Shape;141;p27"/>
          <p:cNvSpPr txBox="1"/>
          <p:nvPr/>
        </p:nvSpPr>
        <p:spPr>
          <a:xfrm>
            <a:off x="730300" y="302625"/>
            <a:ext cx="7613350" cy="5202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000" b="1">
                <a:solidFill>
                  <a:srgbClr val="007BB5"/>
                </a:solidFill>
              </a:rPr>
              <a:t>Bayer LinkedIn Basics: </a:t>
            </a:r>
            <a:r>
              <a:rPr lang="en" sz="2000" b="1">
                <a:solidFill>
                  <a:schemeClr val="bg2"/>
                </a:solidFill>
              </a:rPr>
              <a:t>Relationships, Results, Respect</a:t>
            </a:r>
            <a:endParaRPr sz="2000" b="1">
              <a:solidFill>
                <a:schemeClr val="bg2"/>
              </a:solidFill>
            </a:endParaRPr>
          </a:p>
        </p:txBody>
      </p:sp>
      <p:pic>
        <p:nvPicPr>
          <p:cNvPr id="142" name="Google Shape;142;p27"/>
          <p:cNvPicPr preferRelativeResize="0"/>
          <p:nvPr/>
        </p:nvPicPr>
        <p:blipFill>
          <a:blip r:embed="rId3">
            <a:alphaModFix/>
          </a:blip>
          <a:stretch>
            <a:fillRect/>
          </a:stretch>
        </p:blipFill>
        <p:spPr>
          <a:xfrm>
            <a:off x="8360650" y="73775"/>
            <a:ext cx="694125" cy="694125"/>
          </a:xfrm>
          <a:prstGeom prst="rect">
            <a:avLst/>
          </a:prstGeom>
          <a:noFill/>
          <a:ln>
            <a:noFill/>
          </a:ln>
        </p:spPr>
      </p:pic>
      <p:graphicFrame>
        <p:nvGraphicFramePr>
          <p:cNvPr id="143" name="Google Shape;143;p27"/>
          <p:cNvGraphicFramePr/>
          <p:nvPr>
            <p:extLst>
              <p:ext uri="{D42A27DB-BD31-4B8C-83A1-F6EECF244321}">
                <p14:modId xmlns:p14="http://schemas.microsoft.com/office/powerpoint/2010/main" val="2645067968"/>
              </p:ext>
            </p:extLst>
          </p:nvPr>
        </p:nvGraphicFramePr>
        <p:xfrm>
          <a:off x="800350" y="822850"/>
          <a:ext cx="7298100" cy="3931860"/>
        </p:xfrm>
        <a:graphic>
          <a:graphicData uri="http://schemas.openxmlformats.org/drawingml/2006/table">
            <a:tbl>
              <a:tblPr>
                <a:noFill/>
                <a:tableStyleId>{36F2ECBB-359D-4B79-A7CB-C055F49D90A1}</a:tableStyleId>
              </a:tblPr>
              <a:tblGrid>
                <a:gridCol w="2432700">
                  <a:extLst>
                    <a:ext uri="{9D8B030D-6E8A-4147-A177-3AD203B41FA5}">
                      <a16:colId xmlns:a16="http://schemas.microsoft.com/office/drawing/2014/main" val="20000"/>
                    </a:ext>
                  </a:extLst>
                </a:gridCol>
                <a:gridCol w="2432700">
                  <a:extLst>
                    <a:ext uri="{9D8B030D-6E8A-4147-A177-3AD203B41FA5}">
                      <a16:colId xmlns:a16="http://schemas.microsoft.com/office/drawing/2014/main" val="20001"/>
                    </a:ext>
                  </a:extLst>
                </a:gridCol>
                <a:gridCol w="2432700">
                  <a:extLst>
                    <a:ext uri="{9D8B030D-6E8A-4147-A177-3AD203B41FA5}">
                      <a16:colId xmlns:a16="http://schemas.microsoft.com/office/drawing/2014/main" val="20002"/>
                    </a:ext>
                  </a:extLst>
                </a:gridCol>
              </a:tblGrid>
              <a:tr h="569800">
                <a:tc>
                  <a:txBody>
                    <a:bodyPr/>
                    <a:lstStyle/>
                    <a:p>
                      <a:pPr marL="0" lvl="0" indent="0" algn="l" rtl="0">
                        <a:spcBef>
                          <a:spcPts val="0"/>
                        </a:spcBef>
                        <a:spcAft>
                          <a:spcPts val="0"/>
                        </a:spcAft>
                        <a:buNone/>
                      </a:pPr>
                      <a:r>
                        <a:rPr lang="en" sz="1700" b="1">
                          <a:solidFill>
                            <a:schemeClr val="lt1"/>
                          </a:solidFill>
                        </a:rPr>
                        <a:t>Channel Purpose &amp; User Intent</a:t>
                      </a:r>
                      <a:endParaRPr sz="1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7BB5"/>
                    </a:solidFill>
                  </a:tcPr>
                </a:tc>
                <a:tc>
                  <a:txBody>
                    <a:bodyPr/>
                    <a:lstStyle/>
                    <a:p>
                      <a:pPr marL="0" lvl="0" indent="0" algn="l" rtl="0">
                        <a:spcBef>
                          <a:spcPts val="0"/>
                        </a:spcBef>
                        <a:spcAft>
                          <a:spcPts val="0"/>
                        </a:spcAft>
                        <a:buNone/>
                      </a:pPr>
                      <a:r>
                        <a:rPr lang="en" sz="1700" b="1">
                          <a:solidFill>
                            <a:schemeClr val="lt1"/>
                          </a:solidFill>
                        </a:rPr>
                        <a:t>Governance</a:t>
                      </a:r>
                      <a:endParaRPr sz="1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7BB5"/>
                    </a:solidFill>
                  </a:tcPr>
                </a:tc>
                <a:tc>
                  <a:txBody>
                    <a:bodyPr/>
                    <a:lstStyle/>
                    <a:p>
                      <a:pPr marL="0" lvl="0" indent="0" algn="l" rtl="0">
                        <a:spcBef>
                          <a:spcPts val="0"/>
                        </a:spcBef>
                        <a:spcAft>
                          <a:spcPts val="0"/>
                        </a:spcAft>
                        <a:buNone/>
                      </a:pPr>
                      <a:r>
                        <a:rPr lang="en" sz="1700" b="1">
                          <a:solidFill>
                            <a:schemeClr val="lt1"/>
                          </a:solidFill>
                        </a:rPr>
                        <a:t>Target Audiences</a:t>
                      </a:r>
                      <a:endParaRPr sz="1700" b="1">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7BB5"/>
                    </a:solidFill>
                  </a:tcPr>
                </a:tc>
                <a:extLst>
                  <a:ext uri="{0D108BD9-81ED-4DB2-BD59-A6C34878D82A}">
                    <a16:rowId xmlns:a16="http://schemas.microsoft.com/office/drawing/2014/main" val="10000"/>
                  </a:ext>
                </a:extLst>
              </a:tr>
              <a:tr h="2552850">
                <a:tc>
                  <a:txBody>
                    <a:bodyPr/>
                    <a:lstStyle/>
                    <a:p>
                      <a:pPr marL="0" lvl="0" indent="0" algn="l" rtl="0">
                        <a:lnSpc>
                          <a:spcPct val="100000"/>
                        </a:lnSpc>
                        <a:spcBef>
                          <a:spcPts val="0"/>
                        </a:spcBef>
                        <a:spcAft>
                          <a:spcPts val="0"/>
                        </a:spcAft>
                        <a:buNone/>
                      </a:pPr>
                      <a:r>
                        <a:rPr lang="en" sz="1100" dirty="0">
                          <a:solidFill>
                            <a:srgbClr val="0D0D0D"/>
                          </a:solidFill>
                        </a:rPr>
                        <a:t>The LinkedIn channel for Bayer is used to demonstrate thought leadership &amp; innovation, providing a window into Bayer's culture, people, current business activities and development.</a:t>
                      </a:r>
                      <a:r>
                        <a:rPr lang="en" sz="1300" dirty="0">
                          <a:solidFill>
                            <a:srgbClr val="0D0D0D"/>
                          </a:solidFill>
                        </a:rPr>
                        <a:t> </a:t>
                      </a:r>
                      <a:endParaRPr sz="1300" dirty="0">
                        <a:solidFill>
                          <a:srgbClr val="0D0D0D"/>
                        </a:solidFill>
                      </a:endParaRPr>
                    </a:p>
                    <a:p>
                      <a:pPr marL="0" lvl="0" indent="0" algn="l" rtl="0">
                        <a:lnSpc>
                          <a:spcPct val="100000"/>
                        </a:lnSpc>
                        <a:spcBef>
                          <a:spcPts val="0"/>
                        </a:spcBef>
                        <a:spcAft>
                          <a:spcPts val="0"/>
                        </a:spcAft>
                        <a:buNone/>
                      </a:pPr>
                      <a:endParaRPr sz="1100" dirty="0">
                        <a:solidFill>
                          <a:srgbClr val="0D0D0D"/>
                        </a:solidFill>
                      </a:endParaRPr>
                    </a:p>
                    <a:p>
                      <a:pPr marL="0" lvl="0" indent="0" algn="l" rtl="0">
                        <a:lnSpc>
                          <a:spcPct val="100000"/>
                        </a:lnSpc>
                        <a:spcBef>
                          <a:spcPts val="0"/>
                        </a:spcBef>
                        <a:spcAft>
                          <a:spcPts val="0"/>
                        </a:spcAft>
                        <a:buNone/>
                      </a:pPr>
                      <a:r>
                        <a:rPr lang="en" sz="1100" dirty="0">
                          <a:solidFill>
                            <a:srgbClr val="0D0D0D"/>
                          </a:solidFill>
                        </a:rPr>
                        <a:t>It aims to share educational, engaging content that helps the community learn about Bayer's innovations, inspire open dialogue and take the audience behind the scene: meet the people and humanize the company</a:t>
                      </a:r>
                      <a:r>
                        <a:rPr lang="en" sz="1100" dirty="0">
                          <a:solidFill>
                            <a:srgbClr val="434343"/>
                          </a:solidFill>
                        </a:rPr>
                        <a:t>.</a:t>
                      </a:r>
                      <a:endParaRPr sz="1100" dirty="0">
                        <a:solidFill>
                          <a:srgbClr val="434343"/>
                        </a:solidFill>
                      </a:endParaRPr>
                    </a:p>
                    <a:p>
                      <a:pPr marL="0" lvl="0" indent="0" algn="l" rtl="0">
                        <a:lnSpc>
                          <a:spcPct val="100000"/>
                        </a:lnSpc>
                        <a:spcBef>
                          <a:spcPts val="0"/>
                        </a:spcBef>
                        <a:spcAft>
                          <a:spcPts val="0"/>
                        </a:spcAft>
                        <a:buNone/>
                      </a:pPr>
                      <a:endParaRPr sz="1100" dirty="0">
                        <a:solidFill>
                          <a:srgbClr val="434343"/>
                        </a:solidFill>
                      </a:endParaRPr>
                    </a:p>
                    <a:p>
                      <a:pPr marL="0" lvl="0" indent="0" algn="l" rtl="0">
                        <a:lnSpc>
                          <a:spcPct val="100000"/>
                        </a:lnSpc>
                        <a:spcBef>
                          <a:spcPts val="0"/>
                        </a:spcBef>
                        <a:spcAft>
                          <a:spcPts val="0"/>
                        </a:spcAft>
                        <a:buNone/>
                      </a:pPr>
                      <a:endParaRPr sz="1100" dirty="0">
                        <a:solidFill>
                          <a:srgbClr val="434343"/>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000" dirty="0">
                          <a:solidFill>
                            <a:srgbClr val="0D0D0D"/>
                          </a:solidFill>
                        </a:rPr>
                        <a:t>Bayer's LinkedIn channels are managed jointly by comms teams (Content &amp; Channels, divisional and country colleagues) and HR/Talent </a:t>
                      </a:r>
                      <a:r>
                        <a:rPr lang="en-US" sz="1000">
                          <a:solidFill>
                            <a:srgbClr val="0D0D0D"/>
                          </a:solidFill>
                        </a:rPr>
                        <a:t>Acquisition</a:t>
                      </a:r>
                      <a:r>
                        <a:rPr lang="en" sz="1000">
                          <a:solidFill>
                            <a:srgbClr val="0D0D0D"/>
                          </a:solidFill>
                        </a:rPr>
                        <a:t> </a:t>
                      </a:r>
                      <a:r>
                        <a:rPr lang="en" sz="1000" dirty="0">
                          <a:solidFill>
                            <a:srgbClr val="0D0D0D"/>
                          </a:solidFill>
                        </a:rPr>
                        <a:t>team.</a:t>
                      </a:r>
                      <a:br>
                        <a:rPr lang="en" sz="1000" dirty="0">
                          <a:solidFill>
                            <a:srgbClr val="0D0D0D"/>
                          </a:solidFill>
                        </a:rPr>
                      </a:br>
                      <a:endParaRPr sz="1000" dirty="0">
                        <a:solidFill>
                          <a:srgbClr val="0D0D0D"/>
                        </a:solidFill>
                      </a:endParaRPr>
                    </a:p>
                    <a:p>
                      <a:pPr marL="0" lvl="0" indent="0" algn="l" rtl="0">
                        <a:lnSpc>
                          <a:spcPct val="100000"/>
                        </a:lnSpc>
                        <a:spcBef>
                          <a:spcPts val="0"/>
                        </a:spcBef>
                        <a:spcAft>
                          <a:spcPts val="0"/>
                        </a:spcAft>
                        <a:buNone/>
                      </a:pPr>
                      <a:r>
                        <a:rPr lang="en" sz="1000" dirty="0">
                          <a:solidFill>
                            <a:srgbClr val="007BB5"/>
                          </a:solidFill>
                        </a:rPr>
                        <a:t>// 1 Main Page</a:t>
                      </a:r>
                      <a:endParaRPr sz="1000" dirty="0">
                        <a:solidFill>
                          <a:srgbClr val="007BB5"/>
                        </a:solidFill>
                      </a:endParaRPr>
                    </a:p>
                    <a:p>
                      <a:pPr marL="0" lvl="0" indent="0" algn="l" rtl="0">
                        <a:lnSpc>
                          <a:spcPct val="100000"/>
                        </a:lnSpc>
                        <a:spcBef>
                          <a:spcPts val="0"/>
                        </a:spcBef>
                        <a:spcAft>
                          <a:spcPts val="0"/>
                        </a:spcAft>
                        <a:buNone/>
                      </a:pPr>
                      <a:r>
                        <a:rPr lang="en" sz="1000" dirty="0">
                          <a:solidFill>
                            <a:srgbClr val="007BB5"/>
                          </a:solidFill>
                        </a:rPr>
                        <a:t>// 3 Divisional Showcase Pages (Crop Science, Consumer Health, Pharma)</a:t>
                      </a:r>
                    </a:p>
                    <a:p>
                      <a:pPr marL="0" lvl="0" indent="0" algn="l" rtl="0">
                        <a:lnSpc>
                          <a:spcPct val="100000"/>
                        </a:lnSpc>
                        <a:spcBef>
                          <a:spcPts val="0"/>
                        </a:spcBef>
                        <a:spcAft>
                          <a:spcPts val="0"/>
                        </a:spcAft>
                        <a:buNone/>
                      </a:pPr>
                      <a:r>
                        <a:rPr lang="en" sz="1000" dirty="0">
                          <a:solidFill>
                            <a:srgbClr val="007BB5"/>
                          </a:solidFill>
                        </a:rPr>
                        <a:t>// A number of pre-approved topical pages for specific initiatives (Women by Bayer, Oncology, CS Innovation Ecosystem, Climate, etc.)</a:t>
                      </a:r>
                      <a:endParaRPr sz="1000" dirty="0">
                        <a:solidFill>
                          <a:srgbClr val="007BB5"/>
                        </a:solidFill>
                      </a:endParaRPr>
                    </a:p>
                    <a:p>
                      <a:pPr marL="0" lvl="0" indent="0" algn="l" rtl="0">
                        <a:lnSpc>
                          <a:spcPct val="100000"/>
                        </a:lnSpc>
                        <a:spcBef>
                          <a:spcPts val="0"/>
                        </a:spcBef>
                        <a:spcAft>
                          <a:spcPts val="0"/>
                        </a:spcAft>
                        <a:buNone/>
                      </a:pPr>
                      <a:endParaRPr sz="1000" dirty="0">
                        <a:solidFill>
                          <a:srgbClr val="0D0D0D"/>
                        </a:solidFill>
                      </a:endParaRPr>
                    </a:p>
                    <a:p>
                      <a:pPr marL="0" lvl="0" indent="0" algn="l" rtl="0">
                        <a:lnSpc>
                          <a:spcPct val="100000"/>
                        </a:lnSpc>
                        <a:spcBef>
                          <a:spcPts val="0"/>
                        </a:spcBef>
                        <a:spcAft>
                          <a:spcPts val="0"/>
                        </a:spcAft>
                        <a:buNone/>
                      </a:pPr>
                      <a:r>
                        <a:rPr lang="en" sz="1000" dirty="0">
                          <a:solidFill>
                            <a:srgbClr val="0D0D0D"/>
                          </a:solidFill>
                        </a:rPr>
                        <a:t>They jointly handle the operations and management, including opening or closing of LinkedIn pages, content creation, and targeting. Any questions or issues related to these activities are directed to </a:t>
                      </a:r>
                      <a:r>
                        <a:rPr lang="en" sz="1000" dirty="0">
                          <a:solidFill>
                            <a:srgbClr val="0D0D0D"/>
                          </a:solidFill>
                          <a:hlinkClick r:id="rId4"/>
                        </a:rPr>
                        <a:t>social.media@bayer.com</a:t>
                      </a:r>
                      <a:r>
                        <a:rPr lang="en" sz="1000" dirty="0">
                          <a:solidFill>
                            <a:srgbClr val="0D0D0D"/>
                          </a:solidFill>
                        </a:rPr>
                        <a:t>​​.</a:t>
                      </a:r>
                      <a:endParaRPr sz="1000" dirty="0">
                        <a:solidFill>
                          <a:srgbClr val="434343"/>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 sz="1100" b="1" dirty="0">
                          <a:solidFill>
                            <a:srgbClr val="0D0D0D"/>
                          </a:solidFill>
                        </a:rPr>
                        <a:t>Financial Stakeholders &amp; Media: </a:t>
                      </a:r>
                      <a:br>
                        <a:rPr lang="en" sz="1100" b="1" dirty="0">
                          <a:solidFill>
                            <a:srgbClr val="0D0D0D"/>
                          </a:solidFill>
                        </a:rPr>
                      </a:br>
                      <a:r>
                        <a:rPr lang="en" sz="1000" dirty="0">
                          <a:solidFill>
                            <a:srgbClr val="0D0D0D"/>
                          </a:solidFill>
                        </a:rPr>
                        <a:t>Positioned as a global leader in health and nutrition, engaging with entities interested in financial, corporate and divisional developments.</a:t>
                      </a:r>
                      <a:endParaRPr sz="1000" dirty="0">
                        <a:solidFill>
                          <a:srgbClr val="0D0D0D"/>
                        </a:solidFill>
                      </a:endParaRPr>
                    </a:p>
                    <a:p>
                      <a:pPr marL="0" lvl="0" indent="0" algn="l" rtl="0">
                        <a:lnSpc>
                          <a:spcPct val="100000"/>
                        </a:lnSpc>
                        <a:spcBef>
                          <a:spcPts val="0"/>
                        </a:spcBef>
                        <a:spcAft>
                          <a:spcPts val="0"/>
                        </a:spcAft>
                        <a:buNone/>
                      </a:pPr>
                      <a:endParaRPr sz="1100" dirty="0">
                        <a:solidFill>
                          <a:srgbClr val="0D0D0D"/>
                        </a:solidFill>
                      </a:endParaRPr>
                    </a:p>
                    <a:p>
                      <a:pPr marL="0" lvl="0" indent="0" algn="l" rtl="0">
                        <a:lnSpc>
                          <a:spcPct val="100000"/>
                        </a:lnSpc>
                        <a:spcBef>
                          <a:spcPts val="0"/>
                        </a:spcBef>
                        <a:spcAft>
                          <a:spcPts val="0"/>
                        </a:spcAft>
                        <a:buNone/>
                      </a:pPr>
                      <a:r>
                        <a:rPr lang="en" sz="1100" b="1" dirty="0">
                          <a:solidFill>
                            <a:srgbClr val="0D0D0D"/>
                          </a:solidFill>
                        </a:rPr>
                        <a:t>Potential Talent: </a:t>
                      </a:r>
                      <a:br>
                        <a:rPr lang="en" sz="1100" b="1" dirty="0">
                          <a:solidFill>
                            <a:srgbClr val="0D0D0D"/>
                          </a:solidFill>
                        </a:rPr>
                      </a:br>
                      <a:r>
                        <a:rPr lang="en" sz="1000" dirty="0">
                          <a:solidFill>
                            <a:srgbClr val="0D0D0D"/>
                          </a:solidFill>
                        </a:rPr>
                        <a:t>Showcased as a growing and thriving workplace, appealing to individuals seeking career opportunities who value inclusive culture and personal growth.</a:t>
                      </a:r>
                      <a:endParaRPr sz="1000" dirty="0">
                        <a:solidFill>
                          <a:srgbClr val="0D0D0D"/>
                        </a:solidFill>
                      </a:endParaRPr>
                    </a:p>
                    <a:p>
                      <a:pPr marL="0" lvl="0" indent="0" algn="l" rtl="0">
                        <a:lnSpc>
                          <a:spcPct val="100000"/>
                        </a:lnSpc>
                        <a:spcBef>
                          <a:spcPts val="0"/>
                        </a:spcBef>
                        <a:spcAft>
                          <a:spcPts val="0"/>
                        </a:spcAft>
                        <a:buNone/>
                      </a:pPr>
                      <a:endParaRPr sz="1100" dirty="0">
                        <a:solidFill>
                          <a:srgbClr val="0D0D0D"/>
                        </a:solidFill>
                      </a:endParaRPr>
                    </a:p>
                    <a:p>
                      <a:pPr marL="0" lvl="0" indent="0" algn="l" rtl="0">
                        <a:lnSpc>
                          <a:spcPct val="100000"/>
                        </a:lnSpc>
                        <a:spcBef>
                          <a:spcPts val="0"/>
                        </a:spcBef>
                        <a:spcAft>
                          <a:spcPts val="0"/>
                        </a:spcAft>
                        <a:buNone/>
                      </a:pPr>
                      <a:r>
                        <a:rPr lang="en" sz="1100" b="1" dirty="0">
                          <a:solidFill>
                            <a:srgbClr val="0D0D0D"/>
                          </a:solidFill>
                        </a:rPr>
                        <a:t>Industry Professionals: </a:t>
                      </a:r>
                      <a:br>
                        <a:rPr lang="en" sz="1100" b="1" dirty="0">
                          <a:solidFill>
                            <a:srgbClr val="0D0D0D"/>
                          </a:solidFill>
                        </a:rPr>
                      </a:br>
                      <a:r>
                        <a:rPr lang="en" sz="1000" dirty="0">
                          <a:solidFill>
                            <a:srgbClr val="0D0D0D"/>
                          </a:solidFill>
                        </a:rPr>
                        <a:t>Includes current employees, healthcare professionals, health retailers, farmers, researchers, scientists, and academics, aligning Bayer’s mission (Health for al, Hunger for none) with their professional and personal values​​.</a:t>
                      </a:r>
                      <a:endParaRPr sz="1000" dirty="0">
                        <a:solidFill>
                          <a:srgbClr val="434343"/>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44" name="Google Shape;144;p27"/>
          <p:cNvSpPr txBox="1"/>
          <p:nvPr/>
        </p:nvSpPr>
        <p:spPr>
          <a:xfrm>
            <a:off x="730300" y="4745875"/>
            <a:ext cx="3494400"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Source: </a:t>
            </a:r>
            <a:r>
              <a:rPr lang="en" sz="800" u="sng">
                <a:solidFill>
                  <a:schemeClr val="hlink"/>
                </a:solidFill>
                <a:hlinkClick r:id="rId5"/>
              </a:rPr>
              <a:t>06022021_IntegratedLinkedInStrategyDeck.pptx</a:t>
            </a:r>
            <a:r>
              <a:rPr lang="en" sz="800"/>
              <a:t> </a:t>
            </a:r>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30F6A93-7488-7044-8AFB-824A18902623}"/>
              </a:ext>
            </a:extLst>
          </p:cNvPr>
          <p:cNvSpPr/>
          <p:nvPr/>
        </p:nvSpPr>
        <p:spPr>
          <a:xfrm>
            <a:off x="-6431" y="0"/>
            <a:ext cx="9150431" cy="74295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txBody>
          <a:bodyPr wrap="square" lIns="0" tIns="0" rIns="0" bIns="0" rtlCol="0"/>
          <a:lstStyle/>
          <a:p>
            <a:pPr defTabSz="685800">
              <a:buClrTx/>
              <a:defRPr/>
            </a:pPr>
            <a:endParaRPr sz="920" kern="1200"/>
          </a:p>
        </p:txBody>
      </p:sp>
      <p:sp>
        <p:nvSpPr>
          <p:cNvPr id="7" name="object 5">
            <a:extLst>
              <a:ext uri="{FF2B5EF4-FFF2-40B4-BE49-F238E27FC236}">
                <a16:creationId xmlns:a16="http://schemas.microsoft.com/office/drawing/2014/main" id="{9B5FF429-187E-BC43-A112-D9526387E9D4}"/>
              </a:ext>
            </a:extLst>
          </p:cNvPr>
          <p:cNvSpPr txBox="1"/>
          <p:nvPr/>
        </p:nvSpPr>
        <p:spPr>
          <a:xfrm>
            <a:off x="598932" y="327250"/>
            <a:ext cx="5154706" cy="168140"/>
          </a:xfrm>
          <a:prstGeom prst="rect">
            <a:avLst/>
          </a:prstGeom>
        </p:spPr>
        <p:txBody>
          <a:bodyPr vert="horz" wrap="square" lIns="0" tIns="6494" rIns="0" bIns="0" rtlCol="0" anchor="t">
            <a:spAutoFit/>
          </a:bodyPr>
          <a:lstStyle/>
          <a:p>
            <a:pPr marL="5715" defTabSz="685800">
              <a:spcBef>
                <a:spcPts val="51"/>
              </a:spcBef>
              <a:buClrTx/>
              <a:tabLst>
                <a:tab pos="290513" algn="l"/>
              </a:tabLst>
              <a:defRPr/>
            </a:pPr>
            <a:r>
              <a:rPr lang="en-GB" sz="1050" b="1" kern="1200">
                <a:solidFill>
                  <a:srgbClr val="FFFFFF"/>
                </a:solidFill>
                <a:latin typeface="Helvetica Neue"/>
                <a:cs typeface="Helvetica Neue"/>
              </a:rPr>
              <a:t>Overview of Bayer LinkedIn Channel &amp; Strategy</a:t>
            </a:r>
            <a:endParaRPr lang="en-US" sz="1050" kern="1200">
              <a:latin typeface="HelveticaNeue-Light"/>
              <a:cs typeface="HelveticaNeue-Light"/>
            </a:endParaRPr>
          </a:p>
        </p:txBody>
      </p:sp>
      <p:sp>
        <p:nvSpPr>
          <p:cNvPr id="2" name="Google Shape;402;gbd33eb59d6_0_1070">
            <a:extLst>
              <a:ext uri="{FF2B5EF4-FFF2-40B4-BE49-F238E27FC236}">
                <a16:creationId xmlns:a16="http://schemas.microsoft.com/office/drawing/2014/main" id="{AB6AF093-585B-A684-669D-CC58C760CF31}"/>
              </a:ext>
            </a:extLst>
          </p:cNvPr>
          <p:cNvSpPr/>
          <p:nvPr/>
        </p:nvSpPr>
        <p:spPr>
          <a:xfrm>
            <a:off x="867257" y="1483996"/>
            <a:ext cx="2020275" cy="865003"/>
          </a:xfrm>
          <a:prstGeom prst="parallelogram">
            <a:avLst/>
          </a:prstGeom>
          <a:solidFill>
            <a:schemeClr val="accent1"/>
          </a:solidFill>
          <a:ln w="9525" cap="flat" cmpd="sng">
            <a:solidFill>
              <a:schemeClr val="accent1"/>
            </a:solidFill>
            <a:prstDash val="solid"/>
            <a:round/>
            <a:headEnd type="none" w="sm" len="sm"/>
            <a:tailEnd type="none" w="sm" len="sm"/>
          </a:ln>
        </p:spPr>
        <p:txBody>
          <a:bodyPr spcFirstLastPara="1" wrap="square" lIns="91406" tIns="91406" rIns="91406" bIns="91406"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FFFFFF"/>
                </a:solidFill>
                <a:latin typeface="+mj-lt"/>
                <a:ea typeface="Roboto"/>
                <a:cs typeface="Roboto"/>
                <a:sym typeface="Roboto"/>
              </a:rPr>
              <a:t>Bayer</a:t>
            </a:r>
            <a:r>
              <a:rPr lang="en-US" sz="1125">
                <a:solidFill>
                  <a:srgbClr val="FFFFFF"/>
                </a:solidFill>
                <a:latin typeface="+mj-lt"/>
                <a:ea typeface="Roboto"/>
                <a:cs typeface="Roboto"/>
                <a:sym typeface="Roboto"/>
              </a:rPr>
              <a:t> </a:t>
            </a:r>
            <a:endParaRPr sz="1125">
              <a:solidFill>
                <a:srgbClr val="FFFFFF"/>
              </a:solidFill>
              <a:latin typeface="+mj-lt"/>
              <a:ea typeface="Roboto"/>
              <a:cs typeface="Roboto"/>
              <a:sym typeface="Roboto"/>
            </a:endParaRPr>
          </a:p>
        </p:txBody>
      </p:sp>
      <p:sp>
        <p:nvSpPr>
          <p:cNvPr id="13" name="Google Shape;408;gbd33eb59d6_0_1070">
            <a:extLst>
              <a:ext uri="{FF2B5EF4-FFF2-40B4-BE49-F238E27FC236}">
                <a16:creationId xmlns:a16="http://schemas.microsoft.com/office/drawing/2014/main" id="{83F39CD0-1C68-E5E3-4489-99E23284ADF3}"/>
              </a:ext>
            </a:extLst>
          </p:cNvPr>
          <p:cNvSpPr txBox="1"/>
          <p:nvPr/>
        </p:nvSpPr>
        <p:spPr>
          <a:xfrm>
            <a:off x="1059653" y="868807"/>
            <a:ext cx="2250000" cy="334685"/>
          </a:xfrm>
          <a:prstGeom prst="rect">
            <a:avLst/>
          </a:prstGeom>
          <a:noFill/>
          <a:ln>
            <a:noFill/>
          </a:ln>
        </p:spPr>
        <p:txBody>
          <a:bodyPr spcFirstLastPara="1" wrap="square" lIns="68569" tIns="68569" rIns="68569" bIns="68569" anchor="t"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75" b="1">
                <a:solidFill>
                  <a:srgbClr val="0B3D56"/>
                </a:solidFill>
                <a:latin typeface="+mj-lt"/>
                <a:ea typeface="Helvetica Neue"/>
                <a:cs typeface="Helvetica Neue"/>
                <a:sym typeface="Helvetica Neue"/>
              </a:rPr>
              <a:t>Company Page</a:t>
            </a:r>
            <a:endParaRPr sz="1350">
              <a:latin typeface="+mj-lt"/>
            </a:endParaRPr>
          </a:p>
        </p:txBody>
      </p:sp>
      <p:sp>
        <p:nvSpPr>
          <p:cNvPr id="27" name="Rectangle 26">
            <a:extLst>
              <a:ext uri="{FF2B5EF4-FFF2-40B4-BE49-F238E27FC236}">
                <a16:creationId xmlns:a16="http://schemas.microsoft.com/office/drawing/2014/main" id="{2709EC40-6FA1-6B7A-ABD9-01401DF48BCA}"/>
              </a:ext>
            </a:extLst>
          </p:cNvPr>
          <p:cNvSpPr/>
          <p:nvPr/>
        </p:nvSpPr>
        <p:spPr bwMode="gray">
          <a:xfrm>
            <a:off x="2988681" y="3239874"/>
            <a:ext cx="299015" cy="252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16" name="Group 15">
            <a:extLst>
              <a:ext uri="{FF2B5EF4-FFF2-40B4-BE49-F238E27FC236}">
                <a16:creationId xmlns:a16="http://schemas.microsoft.com/office/drawing/2014/main" id="{A8B09C02-0824-8F0E-A13A-BEEA06EC07D7}"/>
              </a:ext>
            </a:extLst>
          </p:cNvPr>
          <p:cNvGrpSpPr/>
          <p:nvPr/>
        </p:nvGrpSpPr>
        <p:grpSpPr>
          <a:xfrm>
            <a:off x="2779407" y="229564"/>
            <a:ext cx="5972590" cy="4582950"/>
            <a:chOff x="3705876" y="306085"/>
            <a:chExt cx="7963453" cy="6110600"/>
          </a:xfrm>
        </p:grpSpPr>
        <p:cxnSp>
          <p:nvCxnSpPr>
            <p:cNvPr id="33" name="Connector: Elbow 32">
              <a:extLst>
                <a:ext uri="{FF2B5EF4-FFF2-40B4-BE49-F238E27FC236}">
                  <a16:creationId xmlns:a16="http://schemas.microsoft.com/office/drawing/2014/main" id="{675CB643-3B98-00CB-6398-9BA94493859B}"/>
                </a:ext>
              </a:extLst>
            </p:cNvPr>
            <p:cNvCxnSpPr>
              <a:stCxn id="2" idx="2"/>
              <a:endCxn id="26" idx="5"/>
            </p:cNvCxnSpPr>
            <p:nvPr/>
          </p:nvCxnSpPr>
          <p:spPr bwMode="gray">
            <a:xfrm>
              <a:off x="3705876" y="2555330"/>
              <a:ext cx="1197170" cy="3511255"/>
            </a:xfrm>
            <a:prstGeom prst="bentConnector3">
              <a:avLst>
                <a:gd name="adj1" fmla="val 56365"/>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92808D3-F09F-EBFB-C0CE-52BCA677FC42}"/>
                </a:ext>
              </a:extLst>
            </p:cNvPr>
            <p:cNvGrpSpPr/>
            <p:nvPr/>
          </p:nvGrpSpPr>
          <p:grpSpPr>
            <a:xfrm>
              <a:off x="3705876" y="306085"/>
              <a:ext cx="7963453" cy="6110600"/>
              <a:chOff x="3705876" y="306085"/>
              <a:chExt cx="7963453" cy="6110600"/>
            </a:xfrm>
          </p:grpSpPr>
          <p:grpSp>
            <p:nvGrpSpPr>
              <p:cNvPr id="4" name="Group 3">
                <a:extLst>
                  <a:ext uri="{FF2B5EF4-FFF2-40B4-BE49-F238E27FC236}">
                    <a16:creationId xmlns:a16="http://schemas.microsoft.com/office/drawing/2014/main" id="{69C4CB5A-22FE-C747-9D98-8C323BC96EEE}"/>
                  </a:ext>
                </a:extLst>
              </p:cNvPr>
              <p:cNvGrpSpPr/>
              <p:nvPr/>
            </p:nvGrpSpPr>
            <p:grpSpPr>
              <a:xfrm>
                <a:off x="10972800" y="306085"/>
                <a:ext cx="455915" cy="455915"/>
                <a:chOff x="10593367" y="350876"/>
                <a:chExt cx="608315" cy="608315"/>
              </a:xfrm>
            </p:grpSpPr>
            <p:sp>
              <p:nvSpPr>
                <p:cNvPr id="5" name="object 3">
                  <a:extLst>
                    <a:ext uri="{FF2B5EF4-FFF2-40B4-BE49-F238E27FC236}">
                      <a16:creationId xmlns:a16="http://schemas.microsoft.com/office/drawing/2014/main" id="{85465D06-DF4A-8149-AA0E-1373D2A51B79}"/>
                    </a:ext>
                  </a:extLst>
                </p:cNvPr>
                <p:cNvSpPr/>
                <p:nvPr/>
              </p:nvSpPr>
              <p:spPr>
                <a:xfrm>
                  <a:off x="10652813" y="409094"/>
                  <a:ext cx="498131" cy="496826"/>
                </a:xfrm>
                <a:prstGeom prst="rect">
                  <a:avLst/>
                </a:prstGeom>
                <a:blipFill>
                  <a:blip r:embed="rId3" cstate="print"/>
                  <a:stretch>
                    <a:fillRect/>
                  </a:stretch>
                </a:blipFill>
              </p:spPr>
              <p:txBody>
                <a:bodyPr wrap="square" lIns="0" tIns="0" rIns="0" bIns="0" rtlCol="0"/>
                <a:lstStyle/>
                <a:p>
                  <a:pPr defTabSz="685800">
                    <a:buClrTx/>
                    <a:defRPr/>
                  </a:pPr>
                  <a:endParaRPr sz="920" kern="1200"/>
                </a:p>
              </p:txBody>
            </p:sp>
            <p:sp>
              <p:nvSpPr>
                <p:cNvPr id="6" name="object 4">
                  <a:extLst>
                    <a:ext uri="{FF2B5EF4-FFF2-40B4-BE49-F238E27FC236}">
                      <a16:creationId xmlns:a16="http://schemas.microsoft.com/office/drawing/2014/main" id="{FF610BFF-46B7-5D48-BBC1-B08C041775C6}"/>
                    </a:ext>
                  </a:extLst>
                </p:cNvPr>
                <p:cNvSpPr/>
                <p:nvPr/>
              </p:nvSpPr>
              <p:spPr>
                <a:xfrm>
                  <a:off x="10593367" y="350876"/>
                  <a:ext cx="608315" cy="608315"/>
                </a:xfrm>
                <a:custGeom>
                  <a:avLst/>
                  <a:gdLst/>
                  <a:ahLst/>
                  <a:cxnLst/>
                  <a:rect l="l" t="t" r="r" b="b"/>
                  <a:pathLst>
                    <a:path w="392429" h="392430">
                      <a:moveTo>
                        <a:pt x="195984" y="0"/>
                      </a:moveTo>
                      <a:lnTo>
                        <a:pt x="151046" y="5176"/>
                      </a:lnTo>
                      <a:lnTo>
                        <a:pt x="109794" y="19919"/>
                      </a:lnTo>
                      <a:lnTo>
                        <a:pt x="73404" y="43054"/>
                      </a:lnTo>
                      <a:lnTo>
                        <a:pt x="43053" y="73403"/>
                      </a:lnTo>
                      <a:lnTo>
                        <a:pt x="19918" y="109791"/>
                      </a:lnTo>
                      <a:lnTo>
                        <a:pt x="5174" y="151039"/>
                      </a:lnTo>
                      <a:lnTo>
                        <a:pt x="0" y="195986"/>
                      </a:lnTo>
                      <a:lnTo>
                        <a:pt x="5174" y="240912"/>
                      </a:lnTo>
                      <a:lnTo>
                        <a:pt x="19918" y="282164"/>
                      </a:lnTo>
                      <a:lnTo>
                        <a:pt x="43053" y="318553"/>
                      </a:lnTo>
                      <a:lnTo>
                        <a:pt x="73404" y="348904"/>
                      </a:lnTo>
                      <a:lnTo>
                        <a:pt x="109794" y="372040"/>
                      </a:lnTo>
                      <a:lnTo>
                        <a:pt x="151046" y="386784"/>
                      </a:lnTo>
                      <a:lnTo>
                        <a:pt x="195984" y="391960"/>
                      </a:lnTo>
                      <a:lnTo>
                        <a:pt x="240918" y="386784"/>
                      </a:lnTo>
                      <a:lnTo>
                        <a:pt x="277246" y="373799"/>
                      </a:lnTo>
                      <a:lnTo>
                        <a:pt x="195984" y="373799"/>
                      </a:lnTo>
                      <a:lnTo>
                        <a:pt x="148707" y="367447"/>
                      </a:lnTo>
                      <a:lnTo>
                        <a:pt x="106227" y="349523"/>
                      </a:lnTo>
                      <a:lnTo>
                        <a:pt x="70239" y="321721"/>
                      </a:lnTo>
                      <a:lnTo>
                        <a:pt x="42435" y="285734"/>
                      </a:lnTo>
                      <a:lnTo>
                        <a:pt x="24510" y="243258"/>
                      </a:lnTo>
                      <a:lnTo>
                        <a:pt x="18161" y="195973"/>
                      </a:lnTo>
                      <a:lnTo>
                        <a:pt x="24510" y="148713"/>
                      </a:lnTo>
                      <a:lnTo>
                        <a:pt x="42435" y="106235"/>
                      </a:lnTo>
                      <a:lnTo>
                        <a:pt x="70239" y="70245"/>
                      </a:lnTo>
                      <a:lnTo>
                        <a:pt x="106227" y="42439"/>
                      </a:lnTo>
                      <a:lnTo>
                        <a:pt x="148707" y="24513"/>
                      </a:lnTo>
                      <a:lnTo>
                        <a:pt x="195984" y="18161"/>
                      </a:lnTo>
                      <a:lnTo>
                        <a:pt x="277247" y="18161"/>
                      </a:lnTo>
                      <a:lnTo>
                        <a:pt x="240918" y="5176"/>
                      </a:lnTo>
                      <a:lnTo>
                        <a:pt x="195984" y="0"/>
                      </a:lnTo>
                      <a:close/>
                    </a:path>
                    <a:path w="392429" h="392430">
                      <a:moveTo>
                        <a:pt x="277247" y="18161"/>
                      </a:moveTo>
                      <a:lnTo>
                        <a:pt x="195984" y="18161"/>
                      </a:lnTo>
                      <a:lnTo>
                        <a:pt x="243256" y="24513"/>
                      </a:lnTo>
                      <a:lnTo>
                        <a:pt x="285733" y="42439"/>
                      </a:lnTo>
                      <a:lnTo>
                        <a:pt x="321719" y="70245"/>
                      </a:lnTo>
                      <a:lnTo>
                        <a:pt x="349522" y="106235"/>
                      </a:lnTo>
                      <a:lnTo>
                        <a:pt x="367446" y="148713"/>
                      </a:lnTo>
                      <a:lnTo>
                        <a:pt x="373797" y="195986"/>
                      </a:lnTo>
                      <a:lnTo>
                        <a:pt x="367446" y="243258"/>
                      </a:lnTo>
                      <a:lnTo>
                        <a:pt x="349522" y="285734"/>
                      </a:lnTo>
                      <a:lnTo>
                        <a:pt x="321719" y="321721"/>
                      </a:lnTo>
                      <a:lnTo>
                        <a:pt x="285733" y="349523"/>
                      </a:lnTo>
                      <a:lnTo>
                        <a:pt x="243256" y="367447"/>
                      </a:lnTo>
                      <a:lnTo>
                        <a:pt x="195984" y="373799"/>
                      </a:lnTo>
                      <a:lnTo>
                        <a:pt x="277246" y="373799"/>
                      </a:lnTo>
                      <a:lnTo>
                        <a:pt x="318554" y="348904"/>
                      </a:lnTo>
                      <a:lnTo>
                        <a:pt x="348904" y="318553"/>
                      </a:lnTo>
                      <a:lnTo>
                        <a:pt x="372038" y="282164"/>
                      </a:lnTo>
                      <a:lnTo>
                        <a:pt x="386782" y="240912"/>
                      </a:lnTo>
                      <a:lnTo>
                        <a:pt x="391958" y="195973"/>
                      </a:lnTo>
                      <a:lnTo>
                        <a:pt x="386782" y="151039"/>
                      </a:lnTo>
                      <a:lnTo>
                        <a:pt x="372038" y="109791"/>
                      </a:lnTo>
                      <a:lnTo>
                        <a:pt x="348904" y="73403"/>
                      </a:lnTo>
                      <a:lnTo>
                        <a:pt x="318554" y="43054"/>
                      </a:lnTo>
                      <a:lnTo>
                        <a:pt x="282167" y="19919"/>
                      </a:lnTo>
                      <a:lnTo>
                        <a:pt x="277247" y="18161"/>
                      </a:lnTo>
                      <a:close/>
                    </a:path>
                  </a:pathLst>
                </a:custGeom>
                <a:solidFill>
                  <a:srgbClr val="FFFFFF"/>
                </a:solidFill>
              </p:spPr>
              <p:txBody>
                <a:bodyPr wrap="square" lIns="0" tIns="0" rIns="0" bIns="0" rtlCol="0"/>
                <a:lstStyle/>
                <a:p>
                  <a:pPr defTabSz="685800">
                    <a:buClrTx/>
                    <a:defRPr/>
                  </a:pPr>
                  <a:endParaRPr sz="920" kern="1200"/>
                </a:p>
              </p:txBody>
            </p:sp>
          </p:grpSp>
          <p:sp>
            <p:nvSpPr>
              <p:cNvPr id="8" name="Google Shape;403;gbd33eb59d6_0_1070">
                <a:extLst>
                  <a:ext uri="{FF2B5EF4-FFF2-40B4-BE49-F238E27FC236}">
                    <a16:creationId xmlns:a16="http://schemas.microsoft.com/office/drawing/2014/main" id="{FD56E848-AAAE-FCE7-342F-BCBB37850493}"/>
                  </a:ext>
                </a:extLst>
              </p:cNvPr>
              <p:cNvSpPr/>
              <p:nvPr/>
            </p:nvSpPr>
            <p:spPr>
              <a:xfrm>
                <a:off x="4818183" y="2795905"/>
                <a:ext cx="3076146" cy="700200"/>
              </a:xfrm>
              <a:prstGeom prst="parallelogram">
                <a:avLst/>
              </a:prstGeom>
              <a:solidFill>
                <a:srgbClr val="E1165A"/>
              </a:solidFill>
              <a:ln w="9525" cap="flat" cmpd="sng">
                <a:solidFill>
                  <a:srgbClr val="E1165A"/>
                </a:solidFill>
                <a:prstDash val="solid"/>
                <a:round/>
                <a:headEnd type="none" w="sm" len="sm"/>
                <a:tailEnd type="none" w="sm" len="sm"/>
              </a:ln>
            </p:spPr>
            <p:txBody>
              <a:bodyPr spcFirstLastPara="1" wrap="square" lIns="91406" tIns="91406" rIns="91406" bIns="91406"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a:solidFill>
                      <a:srgbClr val="FFFFFF"/>
                    </a:solidFill>
                    <a:latin typeface="+mj-lt"/>
                    <a:ea typeface="Roboto"/>
                    <a:cs typeface="Roboto"/>
                    <a:sym typeface="Roboto"/>
                  </a:rPr>
                  <a:t>Bayer | Consumer Health</a:t>
                </a:r>
                <a:endParaRPr sz="1125">
                  <a:solidFill>
                    <a:srgbClr val="FFFFFF"/>
                  </a:solidFill>
                  <a:latin typeface="+mj-lt"/>
                  <a:ea typeface="Roboto"/>
                  <a:cs typeface="Roboto"/>
                  <a:sym typeface="Roboto"/>
                </a:endParaRPr>
              </a:p>
            </p:txBody>
          </p:sp>
          <p:sp>
            <p:nvSpPr>
              <p:cNvPr id="9" name="Google Shape;404;gbd33eb59d6_0_1070">
                <a:extLst>
                  <a:ext uri="{FF2B5EF4-FFF2-40B4-BE49-F238E27FC236}">
                    <a16:creationId xmlns:a16="http://schemas.microsoft.com/office/drawing/2014/main" id="{25EEA98B-9E5B-8BCB-B66D-DC64334E78AA}"/>
                  </a:ext>
                </a:extLst>
              </p:cNvPr>
              <p:cNvSpPr/>
              <p:nvPr/>
            </p:nvSpPr>
            <p:spPr>
              <a:xfrm>
                <a:off x="4812259" y="3769432"/>
                <a:ext cx="3087996" cy="700200"/>
              </a:xfrm>
              <a:prstGeom prst="parallelogram">
                <a:avLst/>
              </a:prstGeom>
              <a:solidFill>
                <a:srgbClr val="E1165A"/>
              </a:solidFill>
              <a:ln w="9525" cap="flat" cmpd="sng">
                <a:solidFill>
                  <a:srgbClr val="E1165A"/>
                </a:solidFill>
                <a:prstDash val="solid"/>
                <a:round/>
                <a:headEnd type="none" w="sm" len="sm"/>
                <a:tailEnd type="none" w="sm" len="sm"/>
              </a:ln>
            </p:spPr>
            <p:txBody>
              <a:bodyPr spcFirstLastPara="1" wrap="square" lIns="91406" tIns="91406" rIns="91406" bIns="91406"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a:solidFill>
                      <a:srgbClr val="FFFFFF"/>
                    </a:solidFill>
                    <a:latin typeface="+mj-lt"/>
                    <a:ea typeface="Roboto"/>
                    <a:cs typeface="Roboto"/>
                    <a:sym typeface="Roboto"/>
                  </a:rPr>
                  <a:t>Bayer | Crop Science</a:t>
                </a:r>
                <a:endParaRPr sz="1125">
                  <a:solidFill>
                    <a:srgbClr val="FFFFFF"/>
                  </a:solidFill>
                  <a:latin typeface="+mj-lt"/>
                  <a:ea typeface="Roboto"/>
                  <a:cs typeface="Roboto"/>
                  <a:sym typeface="Roboto"/>
                </a:endParaRPr>
              </a:p>
            </p:txBody>
          </p:sp>
          <p:sp>
            <p:nvSpPr>
              <p:cNvPr id="10" name="Google Shape;405;gbd33eb59d6_0_1070">
                <a:extLst>
                  <a:ext uri="{FF2B5EF4-FFF2-40B4-BE49-F238E27FC236}">
                    <a16:creationId xmlns:a16="http://schemas.microsoft.com/office/drawing/2014/main" id="{A7D33F64-96AD-2380-4D84-886D5537B46A}"/>
                  </a:ext>
                </a:extLst>
              </p:cNvPr>
              <p:cNvSpPr/>
              <p:nvPr/>
            </p:nvSpPr>
            <p:spPr>
              <a:xfrm>
                <a:off x="4815521" y="1822380"/>
                <a:ext cx="3081471" cy="700200"/>
              </a:xfrm>
              <a:prstGeom prst="parallelogram">
                <a:avLst/>
              </a:prstGeom>
              <a:solidFill>
                <a:srgbClr val="E1165A"/>
              </a:solidFill>
              <a:ln w="9525" cap="flat" cmpd="sng">
                <a:solidFill>
                  <a:srgbClr val="E1165A"/>
                </a:solidFill>
                <a:prstDash val="solid"/>
                <a:round/>
                <a:headEnd type="none" w="sm" len="sm"/>
                <a:tailEnd type="none" w="sm" len="sm"/>
              </a:ln>
            </p:spPr>
            <p:txBody>
              <a:bodyPr spcFirstLastPara="1" wrap="square" lIns="91406" tIns="91406" rIns="91406" bIns="91406"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a:solidFill>
                      <a:srgbClr val="FFFFFF"/>
                    </a:solidFill>
                    <a:latin typeface="+mj-lt"/>
                    <a:ea typeface="Roboto"/>
                    <a:cs typeface="Roboto"/>
                    <a:sym typeface="Roboto"/>
                  </a:rPr>
                  <a:t>Bayer | Pharmaceuticals</a:t>
                </a:r>
                <a:endParaRPr sz="1125">
                  <a:solidFill>
                    <a:srgbClr val="FFFFFF"/>
                  </a:solidFill>
                  <a:latin typeface="+mj-lt"/>
                  <a:ea typeface="Roboto"/>
                  <a:cs typeface="Roboto"/>
                  <a:sym typeface="Roboto"/>
                </a:endParaRPr>
              </a:p>
            </p:txBody>
          </p:sp>
          <p:sp>
            <p:nvSpPr>
              <p:cNvPr id="11" name="Google Shape;406;gbd33eb59d6_0_1070">
                <a:extLst>
                  <a:ext uri="{FF2B5EF4-FFF2-40B4-BE49-F238E27FC236}">
                    <a16:creationId xmlns:a16="http://schemas.microsoft.com/office/drawing/2014/main" id="{25CBAA11-DF23-01C9-A8DE-641AA7AB535D}"/>
                  </a:ext>
                </a:extLst>
              </p:cNvPr>
              <p:cNvSpPr/>
              <p:nvPr/>
            </p:nvSpPr>
            <p:spPr>
              <a:xfrm>
                <a:off x="4815521" y="4742957"/>
                <a:ext cx="3081471" cy="700200"/>
              </a:xfrm>
              <a:prstGeom prst="parallelogram">
                <a:avLst/>
              </a:prstGeom>
              <a:solidFill>
                <a:srgbClr val="E1165A"/>
              </a:solidFill>
              <a:ln w="9525" cap="flat" cmpd="sng">
                <a:solidFill>
                  <a:srgbClr val="E1165A"/>
                </a:solidFill>
                <a:prstDash val="solid"/>
                <a:round/>
                <a:headEnd type="none" w="sm" len="sm"/>
                <a:tailEnd type="none" w="sm" len="sm"/>
              </a:ln>
            </p:spPr>
            <p:txBody>
              <a:bodyPr spcFirstLastPara="1" wrap="square" lIns="91406" tIns="91406" rIns="91406" bIns="91406"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a:solidFill>
                      <a:srgbClr val="FFFFFF"/>
                    </a:solidFill>
                    <a:latin typeface="+mj-lt"/>
                    <a:ea typeface="Roboto"/>
                    <a:cs typeface="Roboto"/>
                    <a:sym typeface="Roboto"/>
                  </a:rPr>
                  <a:t>Climate</a:t>
                </a:r>
                <a:endParaRPr sz="1125">
                  <a:solidFill>
                    <a:srgbClr val="FFFFFF"/>
                  </a:solidFill>
                  <a:latin typeface="+mj-lt"/>
                  <a:ea typeface="Roboto"/>
                  <a:cs typeface="Roboto"/>
                  <a:sym typeface="Roboto"/>
                </a:endParaRPr>
              </a:p>
            </p:txBody>
          </p:sp>
          <p:sp>
            <p:nvSpPr>
              <p:cNvPr id="14" name="Google Shape;409;gbd33eb59d6_0_1070">
                <a:extLst>
                  <a:ext uri="{FF2B5EF4-FFF2-40B4-BE49-F238E27FC236}">
                    <a16:creationId xmlns:a16="http://schemas.microsoft.com/office/drawing/2014/main" id="{9F79E077-064E-8121-11B0-379A8872A0DC}"/>
                  </a:ext>
                </a:extLst>
              </p:cNvPr>
              <p:cNvSpPr txBox="1"/>
              <p:nvPr/>
            </p:nvSpPr>
            <p:spPr>
              <a:xfrm>
                <a:off x="4816721" y="1158408"/>
                <a:ext cx="3000000" cy="446247"/>
              </a:xfrm>
              <a:prstGeom prst="rect">
                <a:avLst/>
              </a:prstGeom>
              <a:noFill/>
              <a:ln>
                <a:noFill/>
              </a:ln>
            </p:spPr>
            <p:txBody>
              <a:bodyPr spcFirstLastPara="1" wrap="square" lIns="68569" tIns="68569" rIns="68569" bIns="68569" anchor="t"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75" b="1">
                    <a:solidFill>
                      <a:srgbClr val="0B3D56"/>
                    </a:solidFill>
                    <a:latin typeface="+mj-lt"/>
                    <a:ea typeface="Helvetica Neue"/>
                    <a:cs typeface="Helvetica Neue"/>
                    <a:sym typeface="Helvetica Neue"/>
                  </a:rPr>
                  <a:t>Showcase Pages</a:t>
                </a:r>
                <a:endParaRPr sz="1350">
                  <a:latin typeface="+mj-lt"/>
                </a:endParaRPr>
              </a:p>
            </p:txBody>
          </p:sp>
          <p:sp>
            <p:nvSpPr>
              <p:cNvPr id="19" name="Google Shape;415;gbd33eb59d6_0_1070">
                <a:extLst>
                  <a:ext uri="{FF2B5EF4-FFF2-40B4-BE49-F238E27FC236}">
                    <a16:creationId xmlns:a16="http://schemas.microsoft.com/office/drawing/2014/main" id="{A3C9A23C-50F6-A512-6745-56BBF436B242}"/>
                  </a:ext>
                </a:extLst>
              </p:cNvPr>
              <p:cNvSpPr txBox="1"/>
              <p:nvPr/>
            </p:nvSpPr>
            <p:spPr>
              <a:xfrm>
                <a:off x="8112761" y="1530118"/>
                <a:ext cx="3087996" cy="1492687"/>
              </a:xfrm>
              <a:prstGeom prst="rect">
                <a:avLst/>
              </a:prstGeom>
              <a:noFill/>
              <a:ln>
                <a:noFill/>
              </a:ln>
            </p:spPr>
            <p:txBody>
              <a:bodyPr spcFirstLastPara="1" wrap="square" lIns="68569" tIns="68569" rIns="68569" bIns="68569" anchor="t"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75">
                    <a:solidFill>
                      <a:schemeClr val="bg2"/>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a:t>
                </a:r>
                <a:r>
                  <a:rPr lang="en-US" sz="1275">
                    <a:solidFill>
                      <a:schemeClr val="bg2"/>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 </a:t>
                </a:r>
                <a:r>
                  <a:rPr lang="en-US" sz="1275">
                    <a:solidFill>
                      <a:schemeClr val="bg2"/>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Bayer | Cardiopulmonary</a:t>
                </a:r>
              </a:p>
              <a:p>
                <a:r>
                  <a:rPr lang="en-US" sz="1275">
                    <a:solidFill>
                      <a:schemeClr val="bg2"/>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 Bayer | Ophthalmology</a:t>
                </a:r>
              </a:p>
              <a:p>
                <a:r>
                  <a:rPr lang="en-US" sz="1275">
                    <a:solidFill>
                      <a:schemeClr val="bg2"/>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 Bayer | Oncology</a:t>
                </a:r>
              </a:p>
              <a:p>
                <a:r>
                  <a:rPr lang="en-US" sz="1275">
                    <a:solidFill>
                      <a:schemeClr val="bg2"/>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 Bayer | Cardiopulmonary</a:t>
                </a:r>
              </a:p>
              <a:p>
                <a:endParaRPr lang="en-US" sz="1275">
                  <a:solidFill>
                    <a:srgbClr val="6A97AD"/>
                  </a:solidFill>
                  <a:latin typeface="+mj-lt"/>
                  <a:ea typeface="Helvetica Neue Light"/>
                  <a:cs typeface="Helvetica Neue Light"/>
                  <a:sym typeface="Helvetica Neue Light"/>
                </a:endParaRPr>
              </a:p>
            </p:txBody>
          </p:sp>
          <p:sp>
            <p:nvSpPr>
              <p:cNvPr id="26" name="Google Shape;406;gbd33eb59d6_0_1070">
                <a:extLst>
                  <a:ext uri="{FF2B5EF4-FFF2-40B4-BE49-F238E27FC236}">
                    <a16:creationId xmlns:a16="http://schemas.microsoft.com/office/drawing/2014/main" id="{5EF64253-B140-77D6-34CC-9F48866B76B6}"/>
                  </a:ext>
                </a:extLst>
              </p:cNvPr>
              <p:cNvSpPr/>
              <p:nvPr/>
            </p:nvSpPr>
            <p:spPr>
              <a:xfrm>
                <a:off x="4815521" y="5716485"/>
                <a:ext cx="3081471" cy="700200"/>
              </a:xfrm>
              <a:prstGeom prst="parallelogram">
                <a:avLst/>
              </a:prstGeom>
              <a:solidFill>
                <a:srgbClr val="E1165A"/>
              </a:solidFill>
              <a:ln w="9525" cap="flat" cmpd="sng">
                <a:solidFill>
                  <a:srgbClr val="E1165A"/>
                </a:solidFill>
                <a:prstDash val="solid"/>
                <a:round/>
                <a:headEnd type="none" w="sm" len="sm"/>
                <a:tailEnd type="none" w="sm" len="sm"/>
              </a:ln>
            </p:spPr>
            <p:txBody>
              <a:bodyPr spcFirstLastPara="1" wrap="square" lIns="91406" tIns="91406" rIns="91406" bIns="91406" anchor="ctr"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25">
                    <a:solidFill>
                      <a:srgbClr val="FFFFFF"/>
                    </a:solidFill>
                    <a:latin typeface="+mj-lt"/>
                    <a:ea typeface="Roboto"/>
                    <a:cs typeface="Roboto"/>
                    <a:sym typeface="Roboto"/>
                  </a:rPr>
                  <a:t>Bayer Foundation</a:t>
                </a:r>
                <a:endParaRPr sz="1125">
                  <a:solidFill>
                    <a:srgbClr val="FFFFFF"/>
                  </a:solidFill>
                  <a:latin typeface="+mj-lt"/>
                  <a:ea typeface="Roboto"/>
                  <a:cs typeface="Roboto"/>
                  <a:sym typeface="Roboto"/>
                </a:endParaRPr>
              </a:p>
            </p:txBody>
          </p:sp>
          <p:sp>
            <p:nvSpPr>
              <p:cNvPr id="28" name="Google Shape;415;gbd33eb59d6_0_1070">
                <a:extLst>
                  <a:ext uri="{FF2B5EF4-FFF2-40B4-BE49-F238E27FC236}">
                    <a16:creationId xmlns:a16="http://schemas.microsoft.com/office/drawing/2014/main" id="{116BDFCA-F6DF-3D4F-A01D-ED182AE869D8}"/>
                  </a:ext>
                </a:extLst>
              </p:cNvPr>
              <p:cNvSpPr txBox="1"/>
              <p:nvPr/>
            </p:nvSpPr>
            <p:spPr>
              <a:xfrm>
                <a:off x="8112761" y="3603192"/>
                <a:ext cx="3506849" cy="1231076"/>
              </a:xfrm>
              <a:prstGeom prst="rect">
                <a:avLst/>
              </a:prstGeom>
              <a:noFill/>
              <a:ln>
                <a:noFill/>
              </a:ln>
            </p:spPr>
            <p:txBody>
              <a:bodyPr spcFirstLastPara="1" wrap="square" lIns="68569" tIns="68569" rIns="68569" bIns="68569" anchor="t"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75">
                    <a:solidFill>
                      <a:schemeClr val="accent1"/>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a:t>
                </a:r>
                <a:r>
                  <a:rPr lang="en-US" sz="1275">
                    <a:solidFill>
                      <a:schemeClr val="accent1"/>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 </a:t>
                </a:r>
                <a:r>
                  <a:rPr lang="en-US" sz="1275">
                    <a:solidFill>
                      <a:schemeClr val="accent1"/>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Bayer | Innovation Ecosystem</a:t>
                </a:r>
              </a:p>
              <a:p>
                <a:r>
                  <a:rPr lang="en-US" sz="1275">
                    <a:solidFill>
                      <a:schemeClr val="accent1"/>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 Bayer | </a:t>
                </a:r>
                <a:r>
                  <a:rPr lang="en-US" sz="1275">
                    <a:solidFill>
                      <a:schemeClr val="accent1"/>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Co.Lab</a:t>
                </a:r>
                <a:r>
                  <a:rPr lang="en-US" sz="1275">
                    <a:solidFill>
                      <a:schemeClr val="accent1"/>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a:t>
                </a:r>
              </a:p>
              <a:p>
                <a:r>
                  <a:rPr lang="en-US" sz="1275">
                    <a:solidFill>
                      <a:schemeClr val="accent1"/>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 Bayer | </a:t>
                </a:r>
                <a:r>
                  <a:rPr lang="en-US" sz="1275">
                    <a:solidFill>
                      <a:schemeClr val="accent1"/>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AgPowered</a:t>
                </a:r>
                <a:r>
                  <a:rPr lang="en-US" sz="1275">
                    <a:solidFill>
                      <a:schemeClr val="accent1"/>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 Services</a:t>
                </a:r>
              </a:p>
              <a:p>
                <a:endParaRPr lang="en-US" sz="1275">
                  <a:solidFill>
                    <a:srgbClr val="6A97AD"/>
                  </a:solidFill>
                  <a:latin typeface="+mj-lt"/>
                  <a:ea typeface="Helvetica Neue Light"/>
                  <a:cs typeface="Helvetica Neue Light"/>
                  <a:sym typeface="Helvetica Neue Light"/>
                </a:endParaRPr>
              </a:p>
            </p:txBody>
          </p:sp>
          <p:sp>
            <p:nvSpPr>
              <p:cNvPr id="29" name="Google Shape;415;gbd33eb59d6_0_1070">
                <a:extLst>
                  <a:ext uri="{FF2B5EF4-FFF2-40B4-BE49-F238E27FC236}">
                    <a16:creationId xmlns:a16="http://schemas.microsoft.com/office/drawing/2014/main" id="{ADB3F315-4470-E761-A343-404F0A90F966}"/>
                  </a:ext>
                </a:extLst>
              </p:cNvPr>
              <p:cNvSpPr txBox="1"/>
              <p:nvPr/>
            </p:nvSpPr>
            <p:spPr>
              <a:xfrm>
                <a:off x="8162480" y="2922882"/>
                <a:ext cx="3506849" cy="446247"/>
              </a:xfrm>
              <a:prstGeom prst="rect">
                <a:avLst/>
              </a:prstGeom>
              <a:noFill/>
              <a:ln>
                <a:noFill/>
              </a:ln>
            </p:spPr>
            <p:txBody>
              <a:bodyPr spcFirstLastPara="1" wrap="square" lIns="68569" tIns="68569" rIns="68569" bIns="68569" anchor="t"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75">
                    <a:solidFill>
                      <a:schemeClr val="accent3"/>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a:t>
                </a:r>
                <a:r>
                  <a:rPr lang="en-US" sz="1275">
                    <a:solidFill>
                      <a:schemeClr val="accent3"/>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 </a:t>
                </a:r>
                <a:r>
                  <a:rPr lang="en-US" sz="1275">
                    <a:solidFill>
                      <a:schemeClr val="accent3"/>
                    </a:solidFill>
                    <a:latin typeface="+mj-lt"/>
                    <a:ea typeface="Helvetica Neue Light"/>
                    <a:cs typeface="Helvetica Neue Light"/>
                    <a:sym typeface="Helvetica Neue 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
                      </a:ext>
                    </a:extLst>
                  </a:rPr>
                  <a:t>Women | Bayer</a:t>
                </a:r>
              </a:p>
            </p:txBody>
          </p:sp>
          <p:cxnSp>
            <p:nvCxnSpPr>
              <p:cNvPr id="37" name="Connector: Elbow 36">
                <a:extLst>
                  <a:ext uri="{FF2B5EF4-FFF2-40B4-BE49-F238E27FC236}">
                    <a16:creationId xmlns:a16="http://schemas.microsoft.com/office/drawing/2014/main" id="{EBAE995D-3F28-CB48-CC98-E00A76B3DC2F}"/>
                  </a:ext>
                </a:extLst>
              </p:cNvPr>
              <p:cNvCxnSpPr>
                <a:cxnSpLocks/>
                <a:stCxn id="2" idx="2"/>
                <a:endCxn id="10" idx="5"/>
              </p:cNvCxnSpPr>
              <p:nvPr/>
            </p:nvCxnSpPr>
            <p:spPr bwMode="gray">
              <a:xfrm flipV="1">
                <a:off x="3705876" y="2172479"/>
                <a:ext cx="1197170" cy="382851"/>
              </a:xfrm>
              <a:prstGeom prst="bentConnector3">
                <a:avLst>
                  <a:gd name="adj1" fmla="val 56365"/>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F646E93-7E63-9B8D-5D9D-9CC6371A6F4F}"/>
                  </a:ext>
                </a:extLst>
              </p:cNvPr>
              <p:cNvCxnSpPr/>
              <p:nvPr/>
            </p:nvCxnSpPr>
            <p:spPr bwMode="gray">
              <a:xfrm>
                <a:off x="4412871" y="3166493"/>
                <a:ext cx="49017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C54D73-2F61-19F2-9A05-9CEDA9B16082}"/>
                  </a:ext>
                </a:extLst>
              </p:cNvPr>
              <p:cNvCxnSpPr>
                <a:cxnSpLocks/>
                <a:endCxn id="9" idx="5"/>
              </p:cNvCxnSpPr>
              <p:nvPr/>
            </p:nvCxnSpPr>
            <p:spPr bwMode="gray">
              <a:xfrm>
                <a:off x="4394200" y="4119532"/>
                <a:ext cx="5055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0B31727-2C01-7771-301B-978E7949F564}"/>
                  </a:ext>
                </a:extLst>
              </p:cNvPr>
              <p:cNvCxnSpPr>
                <a:cxnSpLocks/>
                <a:endCxn id="11" idx="5"/>
              </p:cNvCxnSpPr>
              <p:nvPr/>
            </p:nvCxnSpPr>
            <p:spPr bwMode="gray">
              <a:xfrm>
                <a:off x="4383594" y="5093057"/>
                <a:ext cx="51945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60" name="Arrow: Down 59">
            <a:extLst>
              <a:ext uri="{FF2B5EF4-FFF2-40B4-BE49-F238E27FC236}">
                <a16:creationId xmlns:a16="http://schemas.microsoft.com/office/drawing/2014/main" id="{358FC88D-E91F-693D-E4D0-C7BA8197B313}"/>
              </a:ext>
            </a:extLst>
          </p:cNvPr>
          <p:cNvSpPr/>
          <p:nvPr/>
        </p:nvSpPr>
        <p:spPr bwMode="gray">
          <a:xfrm>
            <a:off x="1666875" y="2374871"/>
            <a:ext cx="457200" cy="56434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panose="020B0604020202020204" pitchFamily="34" charset="0"/>
            </a:endParaRPr>
          </a:p>
        </p:txBody>
      </p:sp>
      <p:pic>
        <p:nvPicPr>
          <p:cNvPr id="15" name="Google Shape;463;p56" descr="A person standing in a greenhouse&#10;&#10;Description automatically generated">
            <a:extLst>
              <a:ext uri="{FF2B5EF4-FFF2-40B4-BE49-F238E27FC236}">
                <a16:creationId xmlns:a16="http://schemas.microsoft.com/office/drawing/2014/main" id="{F9CC1120-E456-D6C8-3911-DE4D04401B1D}"/>
              </a:ext>
            </a:extLst>
          </p:cNvPr>
          <p:cNvPicPr preferRelativeResize="0">
            <a:picLocks noChangeAspect="1"/>
          </p:cNvPicPr>
          <p:nvPr/>
        </p:nvPicPr>
        <p:blipFill>
          <a:blip r:embed="rId4">
            <a:alphaModFix/>
          </a:blip>
          <a:stretch>
            <a:fillRect/>
          </a:stretch>
        </p:blipFill>
        <p:spPr>
          <a:xfrm>
            <a:off x="2024185" y="3832859"/>
            <a:ext cx="755072" cy="756112"/>
          </a:xfrm>
          <a:prstGeom prst="ellipse">
            <a:avLst/>
          </a:prstGeom>
          <a:noFill/>
          <a:ln>
            <a:solidFill>
              <a:schemeClr val="accent1"/>
            </a:solidFill>
          </a:ln>
          <a:effectLst/>
        </p:spPr>
      </p:pic>
      <p:pic>
        <p:nvPicPr>
          <p:cNvPr id="17" name="Google Shape;471;p57" descr="A person and person sitting at a table&#10;&#10;Description automatically generated">
            <a:extLst>
              <a:ext uri="{FF2B5EF4-FFF2-40B4-BE49-F238E27FC236}">
                <a16:creationId xmlns:a16="http://schemas.microsoft.com/office/drawing/2014/main" id="{42976F5D-CA1C-997E-339B-F7D7BEA5E8F0}"/>
              </a:ext>
            </a:extLst>
          </p:cNvPr>
          <p:cNvPicPr preferRelativeResize="0">
            <a:picLocks noChangeAspect="1"/>
          </p:cNvPicPr>
          <p:nvPr/>
        </p:nvPicPr>
        <p:blipFill rotWithShape="1">
          <a:blip r:embed="rId5">
            <a:alphaModFix/>
          </a:blip>
          <a:srcRect l="15045" r="15038"/>
          <a:stretch/>
        </p:blipFill>
        <p:spPr>
          <a:xfrm>
            <a:off x="1061974" y="3832859"/>
            <a:ext cx="753983" cy="756112"/>
          </a:xfrm>
          <a:prstGeom prst="ellipse">
            <a:avLst/>
          </a:prstGeom>
          <a:noFill/>
          <a:ln>
            <a:solidFill>
              <a:schemeClr val="accent1"/>
            </a:solidFill>
          </a:ln>
          <a:effectLst/>
        </p:spPr>
      </p:pic>
      <p:pic>
        <p:nvPicPr>
          <p:cNvPr id="20" name="Google Shape;483;p58" descr="A person looking at a computer screen&#10;&#10;Description automatically generated">
            <a:extLst>
              <a:ext uri="{FF2B5EF4-FFF2-40B4-BE49-F238E27FC236}">
                <a16:creationId xmlns:a16="http://schemas.microsoft.com/office/drawing/2014/main" id="{46328D68-2AD3-54FF-7884-952FA14E718C}"/>
              </a:ext>
            </a:extLst>
          </p:cNvPr>
          <p:cNvPicPr preferRelativeResize="0">
            <a:picLocks noChangeAspect="1"/>
          </p:cNvPicPr>
          <p:nvPr/>
        </p:nvPicPr>
        <p:blipFill>
          <a:blip r:embed="rId6">
            <a:alphaModFix/>
          </a:blip>
          <a:stretch>
            <a:fillRect/>
          </a:stretch>
        </p:blipFill>
        <p:spPr>
          <a:xfrm>
            <a:off x="1505973" y="3078941"/>
            <a:ext cx="778147" cy="756112"/>
          </a:xfrm>
          <a:prstGeom prst="ellipse">
            <a:avLst/>
          </a:prstGeom>
          <a:noFill/>
          <a:ln>
            <a:solidFill>
              <a:schemeClr val="accent1"/>
            </a:solidFill>
          </a:ln>
          <a:effectLst/>
        </p:spPr>
      </p:pic>
    </p:spTree>
    <p:extLst>
      <p:ext uri="{BB962C8B-B14F-4D97-AF65-F5344CB8AC3E}">
        <p14:creationId xmlns:p14="http://schemas.microsoft.com/office/powerpoint/2010/main" val="428255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5" name="object 2">
            <a:extLst>
              <a:ext uri="{FF2B5EF4-FFF2-40B4-BE49-F238E27FC236}">
                <a16:creationId xmlns:a16="http://schemas.microsoft.com/office/drawing/2014/main" id="{78D12031-9650-3266-4455-55E08CBDD8F3}"/>
              </a:ext>
            </a:extLst>
          </p:cNvPr>
          <p:cNvSpPr/>
          <p:nvPr/>
        </p:nvSpPr>
        <p:spPr>
          <a:xfrm>
            <a:off x="-6431" y="0"/>
            <a:ext cx="9150431" cy="74295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txBody>
          <a:bodyPr wrap="square" lIns="0" tIns="0" rIns="0" bIns="0" rtlCol="0"/>
          <a:lstStyle/>
          <a:p>
            <a:pPr defTabSz="685800">
              <a:buClrTx/>
              <a:defRPr/>
            </a:pPr>
            <a:endParaRPr sz="920" kern="1200"/>
          </a:p>
        </p:txBody>
      </p:sp>
      <p:grpSp>
        <p:nvGrpSpPr>
          <p:cNvPr id="639" name="Google Shape;639;p102"/>
          <p:cNvGrpSpPr/>
          <p:nvPr/>
        </p:nvGrpSpPr>
        <p:grpSpPr>
          <a:xfrm>
            <a:off x="8229558" y="229562"/>
            <a:ext cx="341906" cy="341907"/>
            <a:chOff x="10593367" y="350876"/>
            <a:chExt cx="608265" cy="608266"/>
          </a:xfrm>
        </p:grpSpPr>
        <p:sp>
          <p:nvSpPr>
            <p:cNvPr id="640" name="Google Shape;640;p102"/>
            <p:cNvSpPr/>
            <p:nvPr/>
          </p:nvSpPr>
          <p:spPr>
            <a:xfrm>
              <a:off x="10652813" y="409094"/>
              <a:ext cx="498000" cy="4968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sp>
          <p:nvSpPr>
            <p:cNvPr id="641" name="Google Shape;641;p102"/>
            <p:cNvSpPr/>
            <p:nvPr/>
          </p:nvSpPr>
          <p:spPr>
            <a:xfrm>
              <a:off x="10593367" y="350876"/>
              <a:ext cx="608265" cy="608266"/>
            </a:xfrm>
            <a:custGeom>
              <a:avLst/>
              <a:gdLst/>
              <a:ahLst/>
              <a:cxnLst/>
              <a:rect l="l" t="t" r="r" b="b"/>
              <a:pathLst>
                <a:path w="392429" h="392430" extrusionOk="0">
                  <a:moveTo>
                    <a:pt x="195984" y="0"/>
                  </a:moveTo>
                  <a:lnTo>
                    <a:pt x="151046" y="5176"/>
                  </a:lnTo>
                  <a:lnTo>
                    <a:pt x="109794" y="19919"/>
                  </a:lnTo>
                  <a:lnTo>
                    <a:pt x="73404" y="43054"/>
                  </a:lnTo>
                  <a:lnTo>
                    <a:pt x="43053" y="73403"/>
                  </a:lnTo>
                  <a:lnTo>
                    <a:pt x="19918" y="109791"/>
                  </a:lnTo>
                  <a:lnTo>
                    <a:pt x="5174" y="151039"/>
                  </a:lnTo>
                  <a:lnTo>
                    <a:pt x="0" y="195986"/>
                  </a:lnTo>
                  <a:lnTo>
                    <a:pt x="5174" y="240912"/>
                  </a:lnTo>
                  <a:lnTo>
                    <a:pt x="19918" y="282164"/>
                  </a:lnTo>
                  <a:lnTo>
                    <a:pt x="43053" y="318553"/>
                  </a:lnTo>
                  <a:lnTo>
                    <a:pt x="73404" y="348904"/>
                  </a:lnTo>
                  <a:lnTo>
                    <a:pt x="109794" y="372040"/>
                  </a:lnTo>
                  <a:lnTo>
                    <a:pt x="151046" y="386784"/>
                  </a:lnTo>
                  <a:lnTo>
                    <a:pt x="195984" y="391960"/>
                  </a:lnTo>
                  <a:lnTo>
                    <a:pt x="240918" y="386784"/>
                  </a:lnTo>
                  <a:lnTo>
                    <a:pt x="277246" y="373799"/>
                  </a:lnTo>
                  <a:lnTo>
                    <a:pt x="195984" y="373799"/>
                  </a:lnTo>
                  <a:lnTo>
                    <a:pt x="148707" y="367447"/>
                  </a:lnTo>
                  <a:lnTo>
                    <a:pt x="106227" y="349523"/>
                  </a:lnTo>
                  <a:lnTo>
                    <a:pt x="70239" y="321721"/>
                  </a:lnTo>
                  <a:lnTo>
                    <a:pt x="42435" y="285734"/>
                  </a:lnTo>
                  <a:lnTo>
                    <a:pt x="24510" y="243258"/>
                  </a:lnTo>
                  <a:lnTo>
                    <a:pt x="18161" y="195973"/>
                  </a:lnTo>
                  <a:lnTo>
                    <a:pt x="24510" y="148713"/>
                  </a:lnTo>
                  <a:lnTo>
                    <a:pt x="42435" y="106235"/>
                  </a:lnTo>
                  <a:lnTo>
                    <a:pt x="70239" y="70245"/>
                  </a:lnTo>
                  <a:lnTo>
                    <a:pt x="106227" y="42439"/>
                  </a:lnTo>
                  <a:lnTo>
                    <a:pt x="148707" y="24513"/>
                  </a:lnTo>
                  <a:lnTo>
                    <a:pt x="195984" y="18161"/>
                  </a:lnTo>
                  <a:lnTo>
                    <a:pt x="277247" y="18161"/>
                  </a:lnTo>
                  <a:lnTo>
                    <a:pt x="240918" y="5176"/>
                  </a:lnTo>
                  <a:lnTo>
                    <a:pt x="195984" y="0"/>
                  </a:lnTo>
                  <a:close/>
                </a:path>
                <a:path w="392429" h="392430" extrusionOk="0">
                  <a:moveTo>
                    <a:pt x="277247" y="18161"/>
                  </a:moveTo>
                  <a:lnTo>
                    <a:pt x="195984" y="18161"/>
                  </a:lnTo>
                  <a:lnTo>
                    <a:pt x="243256" y="24513"/>
                  </a:lnTo>
                  <a:lnTo>
                    <a:pt x="285733" y="42439"/>
                  </a:lnTo>
                  <a:lnTo>
                    <a:pt x="321719" y="70245"/>
                  </a:lnTo>
                  <a:lnTo>
                    <a:pt x="349522" y="106235"/>
                  </a:lnTo>
                  <a:lnTo>
                    <a:pt x="367446" y="148713"/>
                  </a:lnTo>
                  <a:lnTo>
                    <a:pt x="373797" y="195986"/>
                  </a:lnTo>
                  <a:lnTo>
                    <a:pt x="367446" y="243258"/>
                  </a:lnTo>
                  <a:lnTo>
                    <a:pt x="349522" y="285734"/>
                  </a:lnTo>
                  <a:lnTo>
                    <a:pt x="321719" y="321721"/>
                  </a:lnTo>
                  <a:lnTo>
                    <a:pt x="285733" y="349523"/>
                  </a:lnTo>
                  <a:lnTo>
                    <a:pt x="243256" y="367447"/>
                  </a:lnTo>
                  <a:lnTo>
                    <a:pt x="195984" y="373799"/>
                  </a:lnTo>
                  <a:lnTo>
                    <a:pt x="277246" y="373799"/>
                  </a:lnTo>
                  <a:lnTo>
                    <a:pt x="318554" y="348904"/>
                  </a:lnTo>
                  <a:lnTo>
                    <a:pt x="348904" y="318553"/>
                  </a:lnTo>
                  <a:lnTo>
                    <a:pt x="372038" y="282164"/>
                  </a:lnTo>
                  <a:lnTo>
                    <a:pt x="386782" y="240912"/>
                  </a:lnTo>
                  <a:lnTo>
                    <a:pt x="391958" y="195973"/>
                  </a:lnTo>
                  <a:lnTo>
                    <a:pt x="386782" y="151039"/>
                  </a:lnTo>
                  <a:lnTo>
                    <a:pt x="372038" y="109791"/>
                  </a:lnTo>
                  <a:lnTo>
                    <a:pt x="348904" y="73403"/>
                  </a:lnTo>
                  <a:lnTo>
                    <a:pt x="318554" y="43054"/>
                  </a:lnTo>
                  <a:lnTo>
                    <a:pt x="282167" y="19919"/>
                  </a:lnTo>
                  <a:lnTo>
                    <a:pt x="277247" y="181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642" name="Google Shape;642;p102"/>
          <p:cNvSpPr txBox="1"/>
          <p:nvPr/>
        </p:nvSpPr>
        <p:spPr>
          <a:xfrm>
            <a:off x="598931" y="355100"/>
            <a:ext cx="5154900" cy="191400"/>
          </a:xfrm>
          <a:prstGeom prst="rect">
            <a:avLst/>
          </a:prstGeom>
          <a:noFill/>
          <a:ln>
            <a:noFill/>
          </a:ln>
        </p:spPr>
        <p:txBody>
          <a:bodyPr spcFirstLastPara="1" wrap="square" lIns="0" tIns="6500" rIns="0" bIns="0" anchor="t" anchorCtr="0">
            <a:spAutoFit/>
          </a:bodyPr>
          <a:lstStyle/>
          <a:p>
            <a:pPr marL="0" marR="0" lvl="0" indent="0" algn="l" rtl="0">
              <a:lnSpc>
                <a:spcPct val="100000"/>
              </a:lnSpc>
              <a:spcBef>
                <a:spcPts val="0"/>
              </a:spcBef>
              <a:spcAft>
                <a:spcPts val="0"/>
              </a:spcAft>
              <a:buClr>
                <a:srgbClr val="FFFFFF"/>
              </a:buClr>
              <a:buSzPts val="1200"/>
              <a:buFont typeface="Helvetica Neue"/>
              <a:buNone/>
            </a:pPr>
            <a:r>
              <a:rPr lang="en" sz="1200" b="1" i="0" u="none" strike="noStrike" cap="none" dirty="0">
                <a:solidFill>
                  <a:srgbClr val="FFFFFF"/>
                </a:solidFill>
                <a:latin typeface="Helvetica Neue"/>
                <a:ea typeface="Helvetica Neue"/>
                <a:cs typeface="Helvetica Neue"/>
                <a:sym typeface="Helvetica Neue"/>
              </a:rPr>
              <a:t>Platform Target Audiences</a:t>
            </a:r>
            <a:endParaRPr sz="1200" b="1" i="0" u="none" strike="noStrike" cap="none" dirty="0">
              <a:solidFill>
                <a:srgbClr val="000000"/>
              </a:solidFill>
              <a:latin typeface="Helvetica Neue Light"/>
              <a:ea typeface="Helvetica Neue Light"/>
              <a:cs typeface="Helvetica Neue Light"/>
              <a:sym typeface="Helvetica Neue Light"/>
            </a:endParaRPr>
          </a:p>
        </p:txBody>
      </p:sp>
      <p:sp>
        <p:nvSpPr>
          <p:cNvPr id="643" name="Google Shape;643;p102"/>
          <p:cNvSpPr txBox="1"/>
          <p:nvPr/>
        </p:nvSpPr>
        <p:spPr>
          <a:xfrm>
            <a:off x="597752" y="978301"/>
            <a:ext cx="8201415" cy="1042588"/>
          </a:xfrm>
          <a:prstGeom prst="rect">
            <a:avLst/>
          </a:prstGeom>
          <a:noFill/>
          <a:ln>
            <a:noFill/>
          </a:ln>
        </p:spPr>
        <p:txBody>
          <a:bodyPr spcFirstLastPara="1" wrap="square" lIns="0" tIns="0" rIns="68575" bIns="68575" anchor="t" anchorCtr="0">
            <a:spAutoFit/>
          </a:bodyPr>
          <a:lstStyle/>
          <a:p>
            <a:pPr marL="0" marR="0" lvl="0" indent="0" algn="l" rtl="0">
              <a:lnSpc>
                <a:spcPct val="115000"/>
              </a:lnSpc>
              <a:spcBef>
                <a:spcPts val="0"/>
              </a:spcBef>
              <a:spcAft>
                <a:spcPts val="0"/>
              </a:spcAft>
              <a:buNone/>
            </a:pPr>
            <a:r>
              <a:rPr lang="en-US" sz="1100" dirty="0">
                <a:solidFill>
                  <a:srgbClr val="0F384F"/>
                </a:solidFill>
                <a:latin typeface="Helvetica Neue"/>
                <a:ea typeface="Helvetica Neue"/>
                <a:cs typeface="Helvetica Neue"/>
                <a:sym typeface="Helvetica Neue"/>
              </a:rPr>
              <a:t>On LinkedIn all of us are one Bayer—regardless of country, division, team, or channel. We have one Bayer's LinkedIn main page, that is managed jointly by comms teams (Content &amp; Channels, divisional and country colleagues) and HR/Talent Acquisition team. While the main company page takes an overarching approach, showcase pages should apply their specific industry filter and offer unique topics, particular news and aspects of our business for distinctive target audience (i.e., Ag-minded, HCPs, etc.)</a:t>
            </a:r>
            <a:endParaRPr lang="en-US" sz="1100" dirty="0"/>
          </a:p>
          <a:p>
            <a:pPr marL="0" marR="0" lvl="0" indent="0" algn="l" rtl="0">
              <a:lnSpc>
                <a:spcPct val="115000"/>
              </a:lnSpc>
              <a:spcBef>
                <a:spcPts val="0"/>
              </a:spcBef>
              <a:spcAft>
                <a:spcPts val="0"/>
              </a:spcAft>
              <a:buNone/>
            </a:pPr>
            <a:endParaRPr sz="1100" dirty="0">
              <a:solidFill>
                <a:srgbClr val="0F384F"/>
              </a:solidFill>
              <a:latin typeface="Helvetica Neue"/>
              <a:ea typeface="Helvetica Neue"/>
              <a:cs typeface="Helvetica Neue"/>
              <a:sym typeface="Helvetica Neue"/>
            </a:endParaRPr>
          </a:p>
        </p:txBody>
      </p:sp>
      <p:sp>
        <p:nvSpPr>
          <p:cNvPr id="646" name="Google Shape;646;p102"/>
          <p:cNvSpPr/>
          <p:nvPr/>
        </p:nvSpPr>
        <p:spPr>
          <a:xfrm>
            <a:off x="4571999" y="1999334"/>
            <a:ext cx="4227169" cy="870318"/>
          </a:xfrm>
          <a:custGeom>
            <a:avLst/>
            <a:gdLst/>
            <a:ahLst/>
            <a:cxnLst/>
            <a:rect l="l" t="t" r="r" b="b"/>
            <a:pathLst>
              <a:path w="5953759" h="1642109" extrusionOk="0">
                <a:moveTo>
                  <a:pt x="0" y="1641957"/>
                </a:moveTo>
                <a:lnTo>
                  <a:pt x="5953442" y="1641957"/>
                </a:lnTo>
                <a:lnTo>
                  <a:pt x="5953442" y="0"/>
                </a:lnTo>
                <a:lnTo>
                  <a:pt x="0" y="0"/>
                </a:lnTo>
                <a:lnTo>
                  <a:pt x="0" y="1641957"/>
                </a:lnTo>
                <a:close/>
              </a:path>
            </a:pathLst>
          </a:custGeom>
          <a:solidFill>
            <a:srgbClr val="00739A">
              <a:alpha val="196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647" name="Google Shape;647;p102"/>
          <p:cNvSpPr/>
          <p:nvPr/>
        </p:nvSpPr>
        <p:spPr>
          <a:xfrm>
            <a:off x="598931" y="1999334"/>
            <a:ext cx="1564577" cy="870318"/>
          </a:xfrm>
          <a:custGeom>
            <a:avLst/>
            <a:gdLst/>
            <a:ahLst/>
            <a:cxnLst/>
            <a:rect l="l" t="t" r="r" b="b"/>
            <a:pathLst>
              <a:path w="1819275" h="1642109" extrusionOk="0">
                <a:moveTo>
                  <a:pt x="0" y="1641957"/>
                </a:moveTo>
                <a:lnTo>
                  <a:pt x="1818957" y="1641957"/>
                </a:lnTo>
                <a:lnTo>
                  <a:pt x="1818957" y="0"/>
                </a:lnTo>
                <a:lnTo>
                  <a:pt x="0" y="0"/>
                </a:lnTo>
                <a:lnTo>
                  <a:pt x="0" y="1641957"/>
                </a:lnTo>
                <a:close/>
              </a:path>
            </a:pathLst>
          </a:custGeom>
          <a:solidFill>
            <a:srgbClr val="FF006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648" name="Google Shape;648;p102"/>
          <p:cNvSpPr txBox="1"/>
          <p:nvPr/>
        </p:nvSpPr>
        <p:spPr>
          <a:xfrm>
            <a:off x="647338" y="2087408"/>
            <a:ext cx="1437599" cy="692497"/>
          </a:xfrm>
          <a:prstGeom prst="rect">
            <a:avLst/>
          </a:prstGeom>
          <a:noFill/>
          <a:ln>
            <a:noFill/>
          </a:ln>
        </p:spPr>
        <p:txBody>
          <a:bodyPr spcFirstLastPara="1" wrap="square" lIns="0" tIns="0" rIns="0" bIns="0" anchor="ctr" anchorCtr="0">
            <a:spAutoFit/>
          </a:bodyPr>
          <a:lstStyle/>
          <a:p>
            <a:pPr marL="12700" marR="0" lvl="0" indent="76200" algn="ctr" rtl="0">
              <a:spcBef>
                <a:spcPts val="0"/>
              </a:spcBef>
              <a:spcAft>
                <a:spcPts val="0"/>
              </a:spcAft>
              <a:buNone/>
            </a:pPr>
            <a:r>
              <a:rPr lang="en" sz="1500" b="1" dirty="0">
                <a:solidFill>
                  <a:srgbClr val="FFFFFF"/>
                </a:solidFill>
                <a:latin typeface="Helvetica Neue"/>
                <a:ea typeface="Helvetica Neue"/>
                <a:cs typeface="Helvetica Neue"/>
                <a:sym typeface="Helvetica Neue"/>
              </a:rPr>
              <a:t>Financial Stakeholders </a:t>
            </a:r>
            <a:br>
              <a:rPr lang="en" sz="1500" b="1" dirty="0">
                <a:solidFill>
                  <a:srgbClr val="FFFFFF"/>
                </a:solidFill>
                <a:latin typeface="Helvetica Neue"/>
                <a:ea typeface="Helvetica Neue"/>
                <a:cs typeface="Helvetica Neue"/>
                <a:sym typeface="Helvetica Neue"/>
              </a:rPr>
            </a:br>
            <a:r>
              <a:rPr lang="en" sz="1500" b="1" dirty="0">
                <a:solidFill>
                  <a:srgbClr val="FFFFFF"/>
                </a:solidFill>
                <a:latin typeface="Helvetica Neue"/>
                <a:ea typeface="Helvetica Neue"/>
                <a:cs typeface="Helvetica Neue"/>
                <a:sym typeface="Helvetica Neue"/>
              </a:rPr>
              <a:t>&amp; Media</a:t>
            </a:r>
            <a:endParaRPr sz="1500" dirty="0">
              <a:solidFill>
                <a:schemeClr val="dk1"/>
              </a:solidFill>
              <a:latin typeface="Helvetica Neue"/>
              <a:ea typeface="Helvetica Neue"/>
              <a:cs typeface="Helvetica Neue"/>
              <a:sym typeface="Helvetica Neue"/>
            </a:endParaRPr>
          </a:p>
        </p:txBody>
      </p:sp>
      <p:sp>
        <p:nvSpPr>
          <p:cNvPr id="649" name="Google Shape;649;p102"/>
          <p:cNvSpPr txBox="1"/>
          <p:nvPr/>
        </p:nvSpPr>
        <p:spPr>
          <a:xfrm>
            <a:off x="4864285" y="2206450"/>
            <a:ext cx="3429000" cy="492659"/>
          </a:xfrm>
          <a:prstGeom prst="rect">
            <a:avLst/>
          </a:prstGeom>
          <a:noFill/>
          <a:ln>
            <a:noFill/>
          </a:ln>
        </p:spPr>
        <p:txBody>
          <a:bodyPr spcFirstLastPara="1" wrap="square" lIns="0" tIns="6500" rIns="0" bIns="0" anchor="t" anchorCtr="0">
            <a:spAutoFit/>
          </a:bodyPr>
          <a:lstStyle/>
          <a:p>
            <a:pPr marL="0" marR="0" lvl="0" indent="0" algn="l" rtl="0">
              <a:lnSpc>
                <a:spcPct val="116700"/>
              </a:lnSpc>
              <a:spcBef>
                <a:spcPts val="0"/>
              </a:spcBef>
              <a:spcAft>
                <a:spcPts val="0"/>
              </a:spcAft>
              <a:buNone/>
            </a:pPr>
            <a:r>
              <a:rPr lang="en-US" sz="900" dirty="0">
                <a:solidFill>
                  <a:srgbClr val="002C4A"/>
                </a:solidFill>
                <a:latin typeface="Helvetica Neue Light"/>
                <a:ea typeface="Helvetica Neue Light"/>
                <a:cs typeface="Helvetica Neue Light"/>
                <a:sym typeface="Helvetica Neue Light"/>
              </a:rPr>
              <a:t>Opportunity to provide content positioning Bayer as a leader in health, nutrition and agriculture and engage with those interested in financial, corporate and divisional developments.</a:t>
            </a:r>
            <a:endParaRPr lang="en-US" sz="1100" dirty="0"/>
          </a:p>
        </p:txBody>
      </p:sp>
      <p:sp>
        <p:nvSpPr>
          <p:cNvPr id="650" name="Google Shape;650;p102"/>
          <p:cNvSpPr/>
          <p:nvPr/>
        </p:nvSpPr>
        <p:spPr>
          <a:xfrm>
            <a:off x="4571999" y="2906283"/>
            <a:ext cx="4227169" cy="870318"/>
          </a:xfrm>
          <a:custGeom>
            <a:avLst/>
            <a:gdLst/>
            <a:ahLst/>
            <a:cxnLst/>
            <a:rect l="l" t="t" r="r" b="b"/>
            <a:pathLst>
              <a:path w="5953759" h="1642109" extrusionOk="0">
                <a:moveTo>
                  <a:pt x="0" y="1641957"/>
                </a:moveTo>
                <a:lnTo>
                  <a:pt x="5953442" y="1641957"/>
                </a:lnTo>
                <a:lnTo>
                  <a:pt x="5953442" y="0"/>
                </a:lnTo>
                <a:lnTo>
                  <a:pt x="0" y="0"/>
                </a:lnTo>
                <a:lnTo>
                  <a:pt x="0" y="1641957"/>
                </a:lnTo>
                <a:close/>
              </a:path>
            </a:pathLst>
          </a:custGeom>
          <a:solidFill>
            <a:srgbClr val="00739A">
              <a:alpha val="196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651" name="Google Shape;651;p102"/>
          <p:cNvSpPr/>
          <p:nvPr/>
        </p:nvSpPr>
        <p:spPr>
          <a:xfrm>
            <a:off x="598931" y="2906283"/>
            <a:ext cx="1564577" cy="870318"/>
          </a:xfrm>
          <a:custGeom>
            <a:avLst/>
            <a:gdLst/>
            <a:ahLst/>
            <a:cxnLst/>
            <a:rect l="l" t="t" r="r" b="b"/>
            <a:pathLst>
              <a:path w="1819275" h="1642109" extrusionOk="0">
                <a:moveTo>
                  <a:pt x="0" y="1641957"/>
                </a:moveTo>
                <a:lnTo>
                  <a:pt x="1818957" y="1641957"/>
                </a:lnTo>
                <a:lnTo>
                  <a:pt x="1818957" y="0"/>
                </a:lnTo>
                <a:lnTo>
                  <a:pt x="0" y="0"/>
                </a:lnTo>
                <a:lnTo>
                  <a:pt x="0" y="1641957"/>
                </a:lnTo>
                <a:close/>
              </a:path>
            </a:pathLst>
          </a:custGeom>
          <a:solidFill>
            <a:srgbClr val="FF006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652" name="Google Shape;652;p102"/>
          <p:cNvSpPr txBox="1"/>
          <p:nvPr/>
        </p:nvSpPr>
        <p:spPr>
          <a:xfrm>
            <a:off x="865183" y="3109755"/>
            <a:ext cx="1028700" cy="461700"/>
          </a:xfrm>
          <a:prstGeom prst="rect">
            <a:avLst/>
          </a:prstGeom>
          <a:noFill/>
          <a:ln>
            <a:noFill/>
          </a:ln>
        </p:spPr>
        <p:txBody>
          <a:bodyPr spcFirstLastPara="1" wrap="square" lIns="0" tIns="0" rIns="0" bIns="0" anchor="ctr" anchorCtr="0">
            <a:spAutoFit/>
          </a:bodyPr>
          <a:lstStyle/>
          <a:p>
            <a:pPr marL="12700" marR="0" lvl="0" indent="76200" algn="ctr" rtl="0">
              <a:spcBef>
                <a:spcPts val="0"/>
              </a:spcBef>
              <a:spcAft>
                <a:spcPts val="0"/>
              </a:spcAft>
              <a:buNone/>
            </a:pPr>
            <a:r>
              <a:rPr lang="en" sz="1500" b="1">
                <a:solidFill>
                  <a:srgbClr val="FFFFFF"/>
                </a:solidFill>
                <a:latin typeface="Helvetica Neue"/>
                <a:ea typeface="Helvetica Neue"/>
                <a:cs typeface="Helvetica Neue"/>
                <a:sym typeface="Helvetica Neue"/>
              </a:rPr>
              <a:t>Potential Talent</a:t>
            </a:r>
            <a:endParaRPr sz="1500">
              <a:solidFill>
                <a:schemeClr val="dk1"/>
              </a:solidFill>
              <a:latin typeface="Helvetica Neue"/>
              <a:ea typeface="Helvetica Neue"/>
              <a:cs typeface="Helvetica Neue"/>
              <a:sym typeface="Helvetica Neue"/>
            </a:endParaRPr>
          </a:p>
        </p:txBody>
      </p:sp>
      <p:sp>
        <p:nvSpPr>
          <p:cNvPr id="653" name="Google Shape;653;p102"/>
          <p:cNvSpPr txBox="1"/>
          <p:nvPr/>
        </p:nvSpPr>
        <p:spPr>
          <a:xfrm>
            <a:off x="4864285" y="2985808"/>
            <a:ext cx="3678614" cy="654690"/>
          </a:xfrm>
          <a:prstGeom prst="rect">
            <a:avLst/>
          </a:prstGeom>
          <a:noFill/>
          <a:ln>
            <a:noFill/>
          </a:ln>
        </p:spPr>
        <p:txBody>
          <a:bodyPr spcFirstLastPara="1" wrap="square" lIns="0" tIns="6500" rIns="0" bIns="0" anchor="t" anchorCtr="0">
            <a:spAutoFit/>
          </a:bodyPr>
          <a:lstStyle/>
          <a:p>
            <a:pPr marL="0" marR="0" lvl="0" indent="0" algn="l" rtl="0">
              <a:lnSpc>
                <a:spcPct val="116700"/>
              </a:lnSpc>
              <a:spcBef>
                <a:spcPts val="0"/>
              </a:spcBef>
              <a:spcAft>
                <a:spcPts val="0"/>
              </a:spcAft>
              <a:buNone/>
            </a:pPr>
            <a:r>
              <a:rPr lang="en-US" sz="900" dirty="0">
                <a:solidFill>
                  <a:srgbClr val="002C4A"/>
                </a:solidFill>
                <a:latin typeface="Helvetica Neue Light"/>
                <a:ea typeface="Helvetica Neue Light"/>
                <a:cs typeface="Helvetica Neue Light"/>
                <a:sym typeface="Helvetica Neue Light"/>
              </a:rPr>
              <a:t>Through select corporate and HR messaging we showcase our workplace, inclusive culture and stories of personal developments, career journeys and exciting project work that is impactful and innovative.</a:t>
            </a:r>
            <a:endParaRPr lang="en-US" sz="1100" dirty="0"/>
          </a:p>
        </p:txBody>
      </p:sp>
      <p:sp>
        <p:nvSpPr>
          <p:cNvPr id="654" name="Google Shape;654;p102"/>
          <p:cNvSpPr/>
          <p:nvPr/>
        </p:nvSpPr>
        <p:spPr>
          <a:xfrm>
            <a:off x="4571999" y="3813398"/>
            <a:ext cx="4227169" cy="870318"/>
          </a:xfrm>
          <a:custGeom>
            <a:avLst/>
            <a:gdLst/>
            <a:ahLst/>
            <a:cxnLst/>
            <a:rect l="l" t="t" r="r" b="b"/>
            <a:pathLst>
              <a:path w="5953759" h="1642109" extrusionOk="0">
                <a:moveTo>
                  <a:pt x="0" y="1641957"/>
                </a:moveTo>
                <a:lnTo>
                  <a:pt x="5953442" y="1641957"/>
                </a:lnTo>
                <a:lnTo>
                  <a:pt x="5953442" y="0"/>
                </a:lnTo>
                <a:lnTo>
                  <a:pt x="0" y="0"/>
                </a:lnTo>
                <a:lnTo>
                  <a:pt x="0" y="1641957"/>
                </a:lnTo>
                <a:close/>
              </a:path>
            </a:pathLst>
          </a:custGeom>
          <a:solidFill>
            <a:srgbClr val="00739A">
              <a:alpha val="196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655" name="Google Shape;655;p102"/>
          <p:cNvSpPr/>
          <p:nvPr/>
        </p:nvSpPr>
        <p:spPr>
          <a:xfrm>
            <a:off x="598931" y="3813398"/>
            <a:ext cx="1564577" cy="870318"/>
          </a:xfrm>
          <a:custGeom>
            <a:avLst/>
            <a:gdLst/>
            <a:ahLst/>
            <a:cxnLst/>
            <a:rect l="l" t="t" r="r" b="b"/>
            <a:pathLst>
              <a:path w="1819275" h="1642109" extrusionOk="0">
                <a:moveTo>
                  <a:pt x="0" y="1641957"/>
                </a:moveTo>
                <a:lnTo>
                  <a:pt x="1818957" y="1641957"/>
                </a:lnTo>
                <a:lnTo>
                  <a:pt x="1818957" y="0"/>
                </a:lnTo>
                <a:lnTo>
                  <a:pt x="0" y="0"/>
                </a:lnTo>
                <a:lnTo>
                  <a:pt x="0" y="1641957"/>
                </a:lnTo>
                <a:close/>
              </a:path>
            </a:pathLst>
          </a:custGeom>
          <a:solidFill>
            <a:srgbClr val="FF006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656" name="Google Shape;656;p102"/>
          <p:cNvSpPr txBox="1"/>
          <p:nvPr/>
        </p:nvSpPr>
        <p:spPr>
          <a:xfrm>
            <a:off x="647338" y="4012206"/>
            <a:ext cx="1437600" cy="461665"/>
          </a:xfrm>
          <a:prstGeom prst="rect">
            <a:avLst/>
          </a:prstGeom>
          <a:noFill/>
          <a:ln>
            <a:noFill/>
          </a:ln>
        </p:spPr>
        <p:txBody>
          <a:bodyPr spcFirstLastPara="1" wrap="square" lIns="0" tIns="0" rIns="0" bIns="0" anchor="ctr" anchorCtr="0">
            <a:spAutoFit/>
          </a:bodyPr>
          <a:lstStyle/>
          <a:p>
            <a:pPr marL="12700" marR="0" lvl="0" indent="76200" algn="ctr" rtl="0">
              <a:spcBef>
                <a:spcPts val="0"/>
              </a:spcBef>
              <a:spcAft>
                <a:spcPts val="0"/>
              </a:spcAft>
              <a:buNone/>
            </a:pPr>
            <a:r>
              <a:rPr lang="en" sz="1500" b="1" dirty="0">
                <a:solidFill>
                  <a:srgbClr val="FFFFFF"/>
                </a:solidFill>
                <a:latin typeface="Helvetica Neue"/>
                <a:ea typeface="Helvetica Neue"/>
                <a:cs typeface="Helvetica Neue"/>
                <a:sym typeface="Helvetica Neue"/>
              </a:rPr>
              <a:t>Industry Professionals</a:t>
            </a:r>
            <a:endParaRPr sz="1100" dirty="0"/>
          </a:p>
        </p:txBody>
      </p:sp>
      <p:sp>
        <p:nvSpPr>
          <p:cNvPr id="657" name="Google Shape;657;p102"/>
          <p:cNvSpPr txBox="1"/>
          <p:nvPr/>
        </p:nvSpPr>
        <p:spPr>
          <a:xfrm>
            <a:off x="4864285" y="3928039"/>
            <a:ext cx="3429000" cy="654690"/>
          </a:xfrm>
          <a:prstGeom prst="rect">
            <a:avLst/>
          </a:prstGeom>
          <a:noFill/>
          <a:ln>
            <a:noFill/>
          </a:ln>
        </p:spPr>
        <p:txBody>
          <a:bodyPr spcFirstLastPara="1" wrap="square" lIns="0" tIns="6500" rIns="0" bIns="0" anchor="t" anchorCtr="0">
            <a:spAutoFit/>
          </a:bodyPr>
          <a:lstStyle/>
          <a:p>
            <a:pPr marL="0" marR="0" lvl="0" indent="0" algn="l" rtl="0">
              <a:lnSpc>
                <a:spcPct val="116700"/>
              </a:lnSpc>
              <a:spcBef>
                <a:spcPts val="0"/>
              </a:spcBef>
              <a:spcAft>
                <a:spcPts val="0"/>
              </a:spcAft>
              <a:buNone/>
            </a:pPr>
            <a:r>
              <a:rPr lang="en-US" sz="900" dirty="0">
                <a:solidFill>
                  <a:srgbClr val="002C4A"/>
                </a:solidFill>
                <a:latin typeface="Helvetica Neue Light"/>
                <a:ea typeface="Helvetica Neue Light"/>
                <a:cs typeface="Helvetica Neue Light"/>
                <a:sym typeface="Helvetica Neue Light"/>
              </a:rPr>
              <a:t>Align Bayer’s mission of Health for all, Hunger for none with their professional and personal values. Share stories of innovation, thought leadership, highlight aspects of our business, and personalized updates. </a:t>
            </a:r>
            <a:endParaRPr sz="1100" dirty="0"/>
          </a:p>
        </p:txBody>
      </p:sp>
      <p:sp>
        <p:nvSpPr>
          <p:cNvPr id="658" name="Google Shape;658;p102"/>
          <p:cNvSpPr/>
          <p:nvPr/>
        </p:nvSpPr>
        <p:spPr>
          <a:xfrm>
            <a:off x="2159432" y="1999334"/>
            <a:ext cx="2351735" cy="870318"/>
          </a:xfrm>
          <a:custGeom>
            <a:avLst/>
            <a:gdLst/>
            <a:ahLst/>
            <a:cxnLst/>
            <a:rect l="l" t="t" r="r" b="b"/>
            <a:pathLst>
              <a:path w="5953759" h="1642109" extrusionOk="0">
                <a:moveTo>
                  <a:pt x="0" y="1641957"/>
                </a:moveTo>
                <a:lnTo>
                  <a:pt x="5953442" y="1641957"/>
                </a:lnTo>
                <a:lnTo>
                  <a:pt x="5953442" y="0"/>
                </a:lnTo>
                <a:lnTo>
                  <a:pt x="0" y="0"/>
                </a:lnTo>
                <a:lnTo>
                  <a:pt x="0" y="1641957"/>
                </a:lnTo>
                <a:close/>
              </a:path>
            </a:pathLst>
          </a:custGeom>
          <a:solidFill>
            <a:srgbClr val="00739A">
              <a:alpha val="196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659" name="Google Shape;659;p102"/>
          <p:cNvSpPr/>
          <p:nvPr/>
        </p:nvSpPr>
        <p:spPr>
          <a:xfrm>
            <a:off x="2159432" y="2906283"/>
            <a:ext cx="2351735" cy="870318"/>
          </a:xfrm>
          <a:custGeom>
            <a:avLst/>
            <a:gdLst/>
            <a:ahLst/>
            <a:cxnLst/>
            <a:rect l="l" t="t" r="r" b="b"/>
            <a:pathLst>
              <a:path w="5953759" h="1642109" extrusionOk="0">
                <a:moveTo>
                  <a:pt x="0" y="1641957"/>
                </a:moveTo>
                <a:lnTo>
                  <a:pt x="5953442" y="1641957"/>
                </a:lnTo>
                <a:lnTo>
                  <a:pt x="5953442" y="0"/>
                </a:lnTo>
                <a:lnTo>
                  <a:pt x="0" y="0"/>
                </a:lnTo>
                <a:lnTo>
                  <a:pt x="0" y="1641957"/>
                </a:lnTo>
                <a:close/>
              </a:path>
            </a:pathLst>
          </a:custGeom>
          <a:solidFill>
            <a:srgbClr val="00739A">
              <a:alpha val="196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660" name="Google Shape;660;p102"/>
          <p:cNvSpPr/>
          <p:nvPr/>
        </p:nvSpPr>
        <p:spPr>
          <a:xfrm>
            <a:off x="2159432" y="3813398"/>
            <a:ext cx="2351735" cy="870318"/>
          </a:xfrm>
          <a:custGeom>
            <a:avLst/>
            <a:gdLst/>
            <a:ahLst/>
            <a:cxnLst/>
            <a:rect l="l" t="t" r="r" b="b"/>
            <a:pathLst>
              <a:path w="5953759" h="1642109" extrusionOk="0">
                <a:moveTo>
                  <a:pt x="0" y="1641957"/>
                </a:moveTo>
                <a:lnTo>
                  <a:pt x="5953442" y="1641957"/>
                </a:lnTo>
                <a:lnTo>
                  <a:pt x="5953442" y="0"/>
                </a:lnTo>
                <a:lnTo>
                  <a:pt x="0" y="0"/>
                </a:lnTo>
                <a:lnTo>
                  <a:pt x="0" y="1641957"/>
                </a:lnTo>
                <a:close/>
              </a:path>
            </a:pathLst>
          </a:custGeom>
          <a:solidFill>
            <a:srgbClr val="00739A">
              <a:alpha val="196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662" name="Google Shape;662;p102"/>
          <p:cNvSpPr txBox="1"/>
          <p:nvPr/>
        </p:nvSpPr>
        <p:spPr>
          <a:xfrm>
            <a:off x="2407349" y="2213086"/>
            <a:ext cx="1892400" cy="468300"/>
          </a:xfrm>
          <a:prstGeom prst="rect">
            <a:avLst/>
          </a:prstGeom>
          <a:noFill/>
          <a:ln>
            <a:noFill/>
          </a:ln>
        </p:spPr>
        <p:txBody>
          <a:bodyPr spcFirstLastPara="1" wrap="square" lIns="0" tIns="6500" rIns="0" bIns="0" anchor="t" anchorCtr="0">
            <a:spAutoFit/>
          </a:bodyPr>
          <a:lstStyle/>
          <a:p>
            <a:pPr marL="0" marR="0" lvl="0" indent="0" algn="l" rtl="0">
              <a:lnSpc>
                <a:spcPct val="116700"/>
              </a:lnSpc>
              <a:spcBef>
                <a:spcPts val="0"/>
              </a:spcBef>
              <a:spcAft>
                <a:spcPts val="0"/>
              </a:spcAft>
              <a:buNone/>
            </a:pPr>
            <a:r>
              <a:rPr lang="en" sz="900" dirty="0">
                <a:solidFill>
                  <a:srgbClr val="002C4A"/>
                </a:solidFill>
                <a:latin typeface="Helvetica Neue Light"/>
                <a:ea typeface="Helvetica Neue Light"/>
                <a:cs typeface="Helvetica Neue Light"/>
                <a:sym typeface="Helvetica Neue Light"/>
              </a:rPr>
              <a:t>These are institutional investors and media interested in Bayer corporate as well as divisions.</a:t>
            </a:r>
            <a:endParaRPr sz="1100" dirty="0"/>
          </a:p>
        </p:txBody>
      </p:sp>
      <p:sp>
        <p:nvSpPr>
          <p:cNvPr id="663" name="Google Shape;663;p102"/>
          <p:cNvSpPr txBox="1"/>
          <p:nvPr/>
        </p:nvSpPr>
        <p:spPr>
          <a:xfrm>
            <a:off x="2406836" y="3094157"/>
            <a:ext cx="1856100" cy="468300"/>
          </a:xfrm>
          <a:prstGeom prst="rect">
            <a:avLst/>
          </a:prstGeom>
          <a:noFill/>
          <a:ln>
            <a:noFill/>
          </a:ln>
        </p:spPr>
        <p:txBody>
          <a:bodyPr spcFirstLastPara="1" wrap="square" lIns="0" tIns="6500" rIns="0" bIns="0" anchor="t" anchorCtr="0">
            <a:spAutoFit/>
          </a:bodyPr>
          <a:lstStyle/>
          <a:p>
            <a:pPr marL="0" marR="0" lvl="0" indent="0" algn="l" rtl="0">
              <a:lnSpc>
                <a:spcPct val="116700"/>
              </a:lnSpc>
              <a:spcBef>
                <a:spcPts val="0"/>
              </a:spcBef>
              <a:spcAft>
                <a:spcPts val="0"/>
              </a:spcAft>
              <a:buNone/>
            </a:pPr>
            <a:r>
              <a:rPr lang="en" sz="900">
                <a:solidFill>
                  <a:srgbClr val="002C4A"/>
                </a:solidFill>
                <a:latin typeface="Helvetica Neue Light"/>
                <a:ea typeface="Helvetica Neue Light"/>
                <a:cs typeface="Helvetica Neue Light"/>
                <a:sym typeface="Helvetica Neue Light"/>
              </a:rPr>
              <a:t>This includes talent for Bayer corporate as well as divisions </a:t>
            </a:r>
            <a:br>
              <a:rPr lang="en" sz="900">
                <a:solidFill>
                  <a:srgbClr val="002C4A"/>
                </a:solidFill>
                <a:latin typeface="Helvetica Neue Light"/>
                <a:ea typeface="Helvetica Neue Light"/>
                <a:cs typeface="Helvetica Neue Light"/>
                <a:sym typeface="Helvetica Neue Light"/>
              </a:rPr>
            </a:br>
            <a:r>
              <a:rPr lang="en" sz="900">
                <a:solidFill>
                  <a:srgbClr val="002C4A"/>
                </a:solidFill>
                <a:latin typeface="Helvetica Neue Light"/>
                <a:ea typeface="Helvetica Neue Light"/>
                <a:cs typeface="Helvetica Neue Light"/>
                <a:sym typeface="Helvetica Neue Light"/>
              </a:rPr>
              <a:t>in all areas.</a:t>
            </a:r>
            <a:endParaRPr sz="1100"/>
          </a:p>
        </p:txBody>
      </p:sp>
      <p:sp>
        <p:nvSpPr>
          <p:cNvPr id="664" name="Google Shape;664;p102"/>
          <p:cNvSpPr txBox="1"/>
          <p:nvPr/>
        </p:nvSpPr>
        <p:spPr>
          <a:xfrm>
            <a:off x="2409122" y="3928039"/>
            <a:ext cx="2055300" cy="630000"/>
          </a:xfrm>
          <a:prstGeom prst="rect">
            <a:avLst/>
          </a:prstGeom>
          <a:noFill/>
          <a:ln>
            <a:noFill/>
          </a:ln>
        </p:spPr>
        <p:txBody>
          <a:bodyPr spcFirstLastPara="1" wrap="square" lIns="0" tIns="6500" rIns="0" bIns="0" anchor="t" anchorCtr="0">
            <a:spAutoFit/>
          </a:bodyPr>
          <a:lstStyle/>
          <a:p>
            <a:pPr marL="0" marR="0" lvl="0" indent="0" algn="l" rtl="0">
              <a:lnSpc>
                <a:spcPct val="116700"/>
              </a:lnSpc>
              <a:spcBef>
                <a:spcPts val="0"/>
              </a:spcBef>
              <a:spcAft>
                <a:spcPts val="0"/>
              </a:spcAft>
              <a:buNone/>
            </a:pPr>
            <a:r>
              <a:rPr lang="en" sz="900">
                <a:solidFill>
                  <a:srgbClr val="002C4A"/>
                </a:solidFill>
                <a:latin typeface="Helvetica Neue Light"/>
                <a:ea typeface="Helvetica Neue Light"/>
                <a:cs typeface="Helvetica Neue Light"/>
                <a:sym typeface="Helvetica Neue Light"/>
              </a:rPr>
              <a:t>This includes current employees, healthcare professionals, health </a:t>
            </a:r>
            <a:br>
              <a:rPr lang="en" sz="900">
                <a:solidFill>
                  <a:srgbClr val="002C4A"/>
                </a:solidFill>
                <a:latin typeface="Helvetica Neue Light"/>
                <a:ea typeface="Helvetica Neue Light"/>
                <a:cs typeface="Helvetica Neue Light"/>
                <a:sym typeface="Helvetica Neue Light"/>
              </a:rPr>
            </a:br>
            <a:r>
              <a:rPr lang="en" sz="900">
                <a:solidFill>
                  <a:srgbClr val="002C4A"/>
                </a:solidFill>
                <a:latin typeface="Helvetica Neue Light"/>
                <a:ea typeface="Helvetica Neue Light"/>
                <a:cs typeface="Helvetica Neue Light"/>
                <a:sym typeface="Helvetica Neue Light"/>
              </a:rPr>
              <a:t>retailers, farmers and researchers, scientists and academics. </a:t>
            </a:r>
            <a:endParaRPr sz="1100"/>
          </a:p>
        </p:txBody>
      </p:sp>
      <p:sp>
        <p:nvSpPr>
          <p:cNvPr id="665" name="Google Shape;665;p102"/>
          <p:cNvSpPr txBox="1"/>
          <p:nvPr/>
        </p:nvSpPr>
        <p:spPr>
          <a:xfrm>
            <a:off x="171450" y="4857750"/>
            <a:ext cx="3156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a:solidFill>
                  <a:srgbClr val="BFBFBF"/>
                </a:solidFill>
                <a:latin typeface="Helvetica Neue"/>
                <a:ea typeface="Helvetica Neue"/>
                <a:cs typeface="Helvetica Neue"/>
                <a:sym typeface="Helvetica Neue"/>
              </a:rPr>
              <a:t>14</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8"/>
        <p:cNvGrpSpPr/>
        <p:nvPr/>
      </p:nvGrpSpPr>
      <p:grpSpPr>
        <a:xfrm>
          <a:off x="0" y="0"/>
          <a:ext cx="0" cy="0"/>
          <a:chOff x="0" y="0"/>
          <a:chExt cx="0" cy="0"/>
        </a:xfrm>
      </p:grpSpPr>
      <p:sp>
        <p:nvSpPr>
          <p:cNvPr id="149" name="Google Shape;149;p28"/>
          <p:cNvSpPr txBox="1"/>
          <p:nvPr/>
        </p:nvSpPr>
        <p:spPr>
          <a:xfrm>
            <a:off x="882700" y="302625"/>
            <a:ext cx="6513000" cy="505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000" b="1">
                <a:solidFill>
                  <a:srgbClr val="007BB5"/>
                </a:solidFill>
              </a:rPr>
              <a:t>How LinkedIn is Shifting in 2024: </a:t>
            </a:r>
            <a:endParaRPr sz="2000" b="1">
              <a:solidFill>
                <a:srgbClr val="007BB5"/>
              </a:solidFill>
            </a:endParaRPr>
          </a:p>
        </p:txBody>
      </p:sp>
      <p:sp>
        <p:nvSpPr>
          <p:cNvPr id="150" name="Google Shape;150;p28"/>
          <p:cNvSpPr txBox="1"/>
          <p:nvPr/>
        </p:nvSpPr>
        <p:spPr>
          <a:xfrm>
            <a:off x="882700" y="886100"/>
            <a:ext cx="3453900" cy="18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027BB5"/>
                </a:solidFill>
              </a:rPr>
              <a:t>📈 Prioritizing Engagement</a:t>
            </a:r>
            <a:endParaRPr sz="1600" b="1">
              <a:solidFill>
                <a:srgbClr val="027BB5"/>
              </a:solidFill>
            </a:endParaRPr>
          </a:p>
          <a:p>
            <a:pPr marL="0" lvl="0" indent="0" algn="l" rtl="0">
              <a:spcBef>
                <a:spcPts val="1000"/>
              </a:spcBef>
              <a:spcAft>
                <a:spcPts val="0"/>
              </a:spcAft>
              <a:buNone/>
            </a:pPr>
            <a:r>
              <a:rPr lang="en" sz="1300">
                <a:solidFill>
                  <a:schemeClr val="tx1">
                    <a:lumMod val="65000"/>
                    <a:lumOff val="35000"/>
                  </a:schemeClr>
                </a:solidFill>
              </a:rPr>
              <a:t>Like other platforms, LinkedIn prioritizes highly engaging content. The more engagement a post receives, the more prominently it is promoted in user feeds. </a:t>
            </a:r>
            <a:r>
              <a:rPr lang="en" sz="1300" b="1">
                <a:solidFill>
                  <a:schemeClr val="tx1">
                    <a:lumMod val="65000"/>
                    <a:lumOff val="35000"/>
                  </a:schemeClr>
                </a:solidFill>
              </a:rPr>
              <a:t>Comments volume matters to help make a post more discoverable!</a:t>
            </a:r>
            <a:endParaRPr sz="1300" b="1">
              <a:solidFill>
                <a:schemeClr val="tx1">
                  <a:lumMod val="65000"/>
                  <a:lumOff val="35000"/>
                </a:schemeClr>
              </a:solidFill>
            </a:endParaRPr>
          </a:p>
        </p:txBody>
      </p:sp>
      <p:sp>
        <p:nvSpPr>
          <p:cNvPr id="151" name="Google Shape;151;p28"/>
          <p:cNvSpPr txBox="1"/>
          <p:nvPr/>
        </p:nvSpPr>
        <p:spPr>
          <a:xfrm>
            <a:off x="4906750" y="2688360"/>
            <a:ext cx="3453900" cy="203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027BB5"/>
                </a:solidFill>
              </a:rPr>
              <a:t>🎥 Video Experiences</a:t>
            </a:r>
            <a:endParaRPr sz="1600" b="1" dirty="0">
              <a:solidFill>
                <a:srgbClr val="027BB5"/>
              </a:solidFill>
            </a:endParaRPr>
          </a:p>
          <a:p>
            <a:pPr>
              <a:spcBef>
                <a:spcPts val="1000"/>
              </a:spcBef>
            </a:pPr>
            <a:r>
              <a:rPr lang="en" sz="1300" dirty="0">
                <a:solidFill>
                  <a:schemeClr val="tx1">
                    <a:lumMod val="65000"/>
                    <a:lumOff val="35000"/>
                  </a:schemeClr>
                </a:solidFill>
              </a:rPr>
              <a:t>Aligning with the rise of short-form video content format across social media platforms, LinkedIn is testing a dedicated short-form video experience (UGC), which could impact content strategies. </a:t>
            </a:r>
            <a:r>
              <a:rPr lang="en" sz="1300" b="1" dirty="0">
                <a:solidFill>
                  <a:schemeClr val="tx1">
                    <a:lumMod val="65000"/>
                    <a:lumOff val="35000"/>
                  </a:schemeClr>
                </a:solidFill>
              </a:rPr>
              <a:t>Favoring authentic over corporate feel and templated approach. </a:t>
            </a:r>
            <a:endParaRPr sz="1300" b="1" dirty="0">
              <a:solidFill>
                <a:schemeClr val="tx1">
                  <a:lumMod val="65000"/>
                  <a:lumOff val="35000"/>
                </a:schemeClr>
              </a:solidFill>
            </a:endParaRPr>
          </a:p>
        </p:txBody>
      </p:sp>
      <p:sp>
        <p:nvSpPr>
          <p:cNvPr id="152" name="Google Shape;152;p28"/>
          <p:cNvSpPr txBox="1"/>
          <p:nvPr/>
        </p:nvSpPr>
        <p:spPr>
          <a:xfrm>
            <a:off x="4897875" y="886100"/>
            <a:ext cx="3363425" cy="18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027BB5"/>
                </a:solidFill>
              </a:rPr>
              <a:t>👨‍💻 Shifting to Storytelling</a:t>
            </a:r>
            <a:endParaRPr sz="1600" b="1" dirty="0">
              <a:solidFill>
                <a:srgbClr val="027BB5"/>
              </a:solidFill>
            </a:endParaRPr>
          </a:p>
          <a:p>
            <a:pPr>
              <a:spcBef>
                <a:spcPts val="1000"/>
              </a:spcBef>
            </a:pPr>
            <a:r>
              <a:rPr lang="en" sz="1300" dirty="0">
                <a:solidFill>
                  <a:schemeClr val="tx1">
                    <a:lumMod val="65000"/>
                    <a:lumOff val="35000"/>
                  </a:schemeClr>
                </a:solidFill>
              </a:rPr>
              <a:t>While the platform remains highly catered toward professional networking, </a:t>
            </a:r>
            <a:r>
              <a:rPr lang="en" sz="1300" b="1" dirty="0">
                <a:solidFill>
                  <a:schemeClr val="tx1">
                    <a:lumMod val="65000"/>
                    <a:lumOff val="35000"/>
                  </a:schemeClr>
                </a:solidFill>
              </a:rPr>
              <a:t>personal anecdotes and storytelling </a:t>
            </a:r>
            <a:r>
              <a:rPr lang="en" sz="1300" dirty="0">
                <a:solidFill>
                  <a:schemeClr val="tx1">
                    <a:lumMod val="65000"/>
                    <a:lumOff val="35000"/>
                  </a:schemeClr>
                </a:solidFill>
              </a:rPr>
              <a:t>content has become some of the highest-performing content on the platform. Potential to elevate leader voices (sponsored content).</a:t>
            </a:r>
            <a:endParaRPr sz="1300" dirty="0">
              <a:solidFill>
                <a:schemeClr val="tx1">
                  <a:lumMod val="65000"/>
                  <a:lumOff val="35000"/>
                </a:schemeClr>
              </a:solidFill>
            </a:endParaRPr>
          </a:p>
        </p:txBody>
      </p:sp>
      <p:sp>
        <p:nvSpPr>
          <p:cNvPr id="153" name="Google Shape;153;p28"/>
          <p:cNvSpPr txBox="1"/>
          <p:nvPr/>
        </p:nvSpPr>
        <p:spPr>
          <a:xfrm>
            <a:off x="902275" y="2688360"/>
            <a:ext cx="3719400" cy="203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027BB5"/>
                </a:solidFill>
              </a:rPr>
              <a:t>💡 Knowledge and Advice</a:t>
            </a:r>
            <a:endParaRPr sz="1600" b="1" dirty="0">
              <a:solidFill>
                <a:srgbClr val="027BB5"/>
              </a:solidFill>
            </a:endParaRPr>
          </a:p>
          <a:p>
            <a:pPr>
              <a:spcBef>
                <a:spcPts val="1000"/>
              </a:spcBef>
            </a:pPr>
            <a:r>
              <a:rPr lang="en-US" sz="1300" dirty="0">
                <a:solidFill>
                  <a:schemeClr val="tx1">
                    <a:lumMod val="65000"/>
                    <a:lumOff val="35000"/>
                  </a:schemeClr>
                </a:solidFill>
              </a:rPr>
              <a:t>LinkedIn has confirmed that posts that share “knowledge and insights” are now a priority for the LinkedIn algorithm. It is not focused on viral posts, but instead ensuring that the right people are seeing the right content for them. </a:t>
            </a:r>
            <a:r>
              <a:rPr lang="en-US" sz="1300" b="1" dirty="0">
                <a:solidFill>
                  <a:schemeClr val="tx1">
                    <a:lumMod val="65000"/>
                    <a:lumOff val="35000"/>
                  </a:schemeClr>
                </a:solidFill>
              </a:rPr>
              <a:t>Posts are going to do better if they’re serving the reader in some way and appeal to desired audience</a:t>
            </a:r>
            <a:r>
              <a:rPr lang="en-US" sz="1300" dirty="0">
                <a:solidFill>
                  <a:schemeClr val="tx1">
                    <a:lumMod val="65000"/>
                    <a:lumOff val="35000"/>
                  </a:schemeClr>
                </a:solidFill>
              </a:rPr>
              <a:t>.</a:t>
            </a:r>
            <a:endParaRPr sz="1300" dirty="0">
              <a:solidFill>
                <a:schemeClr val="tx1">
                  <a:lumMod val="65000"/>
                  <a:lumOff val="35000"/>
                </a:schemeClr>
              </a:solidFill>
            </a:endParaRPr>
          </a:p>
        </p:txBody>
      </p:sp>
      <p:pic>
        <p:nvPicPr>
          <p:cNvPr id="154" name="Google Shape;154;p28"/>
          <p:cNvPicPr preferRelativeResize="0"/>
          <p:nvPr/>
        </p:nvPicPr>
        <p:blipFill>
          <a:blip r:embed="rId3">
            <a:alphaModFix/>
          </a:blip>
          <a:stretch>
            <a:fillRect/>
          </a:stretch>
        </p:blipFill>
        <p:spPr>
          <a:xfrm>
            <a:off x="8360650" y="73775"/>
            <a:ext cx="694125" cy="694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1" grpId="0"/>
      <p:bldP spid="152" grpId="0"/>
      <p:bldP spid="15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8"/>
        <p:cNvGrpSpPr/>
        <p:nvPr/>
      </p:nvGrpSpPr>
      <p:grpSpPr>
        <a:xfrm>
          <a:off x="0" y="0"/>
          <a:ext cx="0" cy="0"/>
          <a:chOff x="0" y="0"/>
          <a:chExt cx="0" cy="0"/>
        </a:xfrm>
      </p:grpSpPr>
      <p:sp>
        <p:nvSpPr>
          <p:cNvPr id="2" name="Google Shape;150;p28">
            <a:extLst>
              <a:ext uri="{FF2B5EF4-FFF2-40B4-BE49-F238E27FC236}">
                <a16:creationId xmlns:a16="http://schemas.microsoft.com/office/drawing/2014/main" id="{7C3BA363-E722-DCBD-6C1A-7B579446BA05}"/>
              </a:ext>
            </a:extLst>
          </p:cNvPr>
          <p:cNvSpPr txBox="1"/>
          <p:nvPr/>
        </p:nvSpPr>
        <p:spPr>
          <a:xfrm>
            <a:off x="721895" y="3231397"/>
            <a:ext cx="8332880" cy="1699256"/>
          </a:xfrm>
          <a:prstGeom prst="rect">
            <a:avLst/>
          </a:prstGeom>
          <a:solidFill>
            <a:schemeClr val="bg1">
              <a:lumMod val="95000"/>
            </a:schemeClr>
          </a:solidFill>
          <a:ln>
            <a:noFill/>
          </a:ln>
        </p:spPr>
        <p:txBody>
          <a:bodyPr spcFirstLastPara="1" wrap="square" lIns="0" tIns="0" rIns="0" bIns="0" anchor="t" anchorCtr="0">
            <a:noAutofit/>
          </a:bodyPr>
          <a:lstStyle/>
          <a:p>
            <a:pPr marL="285750" lvl="0" indent="-285750" algn="l" rtl="0">
              <a:spcBef>
                <a:spcPts val="1000"/>
              </a:spcBef>
              <a:spcAft>
                <a:spcPts val="0"/>
              </a:spcAft>
              <a:buFont typeface="Arial" panose="020B0604020202020204" pitchFamily="34" charset="0"/>
              <a:buChar char="•"/>
            </a:pPr>
            <a:r>
              <a:rPr lang="en-US" sz="1100">
                <a:solidFill>
                  <a:schemeClr val="bg2"/>
                </a:solidFill>
              </a:rPr>
              <a:t>LI videos</a:t>
            </a:r>
            <a:r>
              <a:rPr lang="en-US" sz="1100">
                <a:solidFill>
                  <a:schemeClr val="tx1">
                    <a:lumMod val="65000"/>
                    <a:lumOff val="35000"/>
                  </a:schemeClr>
                </a:solidFill>
              </a:rPr>
              <a:t>: insights, tactics, events and storytelling content. Publish natively (rather than sharing a link), </a:t>
            </a:r>
            <a:br>
              <a:rPr lang="en-US" sz="1100">
                <a:solidFill>
                  <a:schemeClr val="tx1">
                    <a:lumMod val="65000"/>
                    <a:lumOff val="35000"/>
                  </a:schemeClr>
                </a:solidFill>
              </a:rPr>
            </a:br>
            <a:r>
              <a:rPr lang="en-US" sz="1100">
                <a:solidFill>
                  <a:schemeClr val="tx1">
                    <a:lumMod val="65000"/>
                    <a:lumOff val="35000"/>
                  </a:schemeClr>
                </a:solidFill>
              </a:rPr>
              <a:t>optimal engagement is 80-90 seconds. Add clear CTA at the end. Publish Tue – Thu, 11-1pm. Once per week is a good rule.</a:t>
            </a:r>
          </a:p>
          <a:p>
            <a:pPr marL="285750" lvl="0" indent="-285750" algn="l" rtl="0">
              <a:spcBef>
                <a:spcPts val="1000"/>
              </a:spcBef>
              <a:spcAft>
                <a:spcPts val="0"/>
              </a:spcAft>
              <a:buFont typeface="Arial" panose="020B0604020202020204" pitchFamily="34" charset="0"/>
              <a:buChar char="•"/>
            </a:pPr>
            <a:r>
              <a:rPr lang="en-US" sz="1100">
                <a:solidFill>
                  <a:schemeClr val="bg2"/>
                </a:solidFill>
              </a:rPr>
              <a:t>Rich text, articles:</a:t>
            </a:r>
            <a:r>
              <a:rPr lang="en-US" sz="1100" b="1">
                <a:solidFill>
                  <a:schemeClr val="tx1">
                    <a:lumMod val="65000"/>
                    <a:lumOff val="35000"/>
                  </a:schemeClr>
                </a:solidFill>
              </a:rPr>
              <a:t> </a:t>
            </a:r>
            <a:r>
              <a:rPr lang="en-US" sz="1100">
                <a:solidFill>
                  <a:schemeClr val="tx1">
                    <a:lumMod val="65000"/>
                    <a:lumOff val="35000"/>
                  </a:schemeClr>
                </a:solidFill>
              </a:rPr>
              <a:t>sweet spot is between 1,300 – 2,000 characters. Authentic and conversational tone, strong, original, questioning “hook” located in the first two lines of the post. Focus on single message, break into paragraphs with a maximum </a:t>
            </a:r>
            <a:br>
              <a:rPr lang="en-US" sz="1100">
                <a:solidFill>
                  <a:schemeClr val="tx1">
                    <a:lumMod val="65000"/>
                    <a:lumOff val="35000"/>
                  </a:schemeClr>
                </a:solidFill>
              </a:rPr>
            </a:br>
            <a:r>
              <a:rPr lang="en-US" sz="1100">
                <a:solidFill>
                  <a:schemeClr val="tx1">
                    <a:lumMod val="65000"/>
                    <a:lumOff val="35000"/>
                  </a:schemeClr>
                </a:solidFill>
              </a:rPr>
              <a:t>of 4 lines, optimize for readability.</a:t>
            </a:r>
          </a:p>
          <a:p>
            <a:pPr marL="285750" lvl="0" indent="-285750" algn="l" rtl="0">
              <a:spcBef>
                <a:spcPts val="1000"/>
              </a:spcBef>
              <a:spcAft>
                <a:spcPts val="0"/>
              </a:spcAft>
              <a:buFont typeface="Arial" panose="020B0604020202020204" pitchFamily="34" charset="0"/>
              <a:buChar char="•"/>
            </a:pPr>
            <a:r>
              <a:rPr lang="en-US" sz="1100">
                <a:solidFill>
                  <a:schemeClr val="bg2"/>
                </a:solidFill>
              </a:rPr>
              <a:t>Image relevance</a:t>
            </a:r>
            <a:r>
              <a:rPr lang="en-US" sz="1100">
                <a:solidFill>
                  <a:schemeClr val="tx1">
                    <a:lumMod val="65000"/>
                    <a:lumOff val="35000"/>
                  </a:schemeClr>
                </a:solidFill>
              </a:rPr>
              <a:t>: PDF documents generate high reach. A visually relevant image, esp. featuring human beings, generates more reach and engagement. Upload media natively for link posts, since the image preview size has been reduced.</a:t>
            </a:r>
          </a:p>
        </p:txBody>
      </p:sp>
      <p:sp>
        <p:nvSpPr>
          <p:cNvPr id="149" name="Google Shape;149;p28"/>
          <p:cNvSpPr txBox="1"/>
          <p:nvPr/>
        </p:nvSpPr>
        <p:spPr>
          <a:xfrm>
            <a:off x="417095" y="262700"/>
            <a:ext cx="6513000" cy="505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000" b="1">
                <a:solidFill>
                  <a:srgbClr val="007BB5"/>
                </a:solidFill>
              </a:rPr>
              <a:t>5 Ways to Optimize Posts in 2024: </a:t>
            </a:r>
            <a:endParaRPr sz="2000" b="1">
              <a:solidFill>
                <a:srgbClr val="007BB5"/>
              </a:solidFill>
            </a:endParaRPr>
          </a:p>
        </p:txBody>
      </p:sp>
      <p:sp>
        <p:nvSpPr>
          <p:cNvPr id="150" name="Google Shape;150;p28"/>
          <p:cNvSpPr txBox="1"/>
          <p:nvPr/>
        </p:nvSpPr>
        <p:spPr>
          <a:xfrm>
            <a:off x="417095" y="623521"/>
            <a:ext cx="8422105" cy="2607876"/>
          </a:xfrm>
          <a:prstGeom prst="rect">
            <a:avLst/>
          </a:prstGeom>
          <a:noFill/>
          <a:ln>
            <a:noFill/>
          </a:ln>
        </p:spPr>
        <p:txBody>
          <a:bodyPr spcFirstLastPara="1" wrap="square" lIns="91425" tIns="91425" rIns="91425" bIns="91425" anchor="t" anchorCtr="0">
            <a:noAutofit/>
          </a:bodyPr>
          <a:lstStyle/>
          <a:p>
            <a:pPr marL="342900" lvl="0" indent="-342900" algn="l" rtl="0">
              <a:spcBef>
                <a:spcPts val="1000"/>
              </a:spcBef>
              <a:spcAft>
                <a:spcPts val="0"/>
              </a:spcAft>
              <a:buFont typeface="+mj-lt"/>
              <a:buAutoNum type="arabicPeriod"/>
            </a:pPr>
            <a:r>
              <a:rPr lang="en-US" sz="1300" dirty="0">
                <a:solidFill>
                  <a:schemeClr val="tx1">
                    <a:lumMod val="65000"/>
                    <a:lumOff val="35000"/>
                  </a:schemeClr>
                </a:solidFill>
              </a:rPr>
              <a:t>Write your LinkedIn posts for our </a:t>
            </a:r>
            <a:r>
              <a:rPr lang="en-US" sz="1300" b="1" dirty="0">
                <a:solidFill>
                  <a:schemeClr val="tx1">
                    <a:lumMod val="65000"/>
                    <a:lumOff val="35000"/>
                  </a:schemeClr>
                </a:solidFill>
              </a:rPr>
              <a:t>target audience </a:t>
            </a:r>
            <a:r>
              <a:rPr lang="en-US" sz="1300" dirty="0">
                <a:solidFill>
                  <a:schemeClr val="tx1">
                    <a:lumMod val="65000"/>
                    <a:lumOff val="35000"/>
                  </a:schemeClr>
                </a:solidFill>
              </a:rPr>
              <a:t>and based on goals, then optimize them for the algorithm. Not the other way around.</a:t>
            </a:r>
          </a:p>
          <a:p>
            <a:pPr marL="342900" lvl="0" indent="-342900" algn="l" rtl="0">
              <a:spcBef>
                <a:spcPts val="1000"/>
              </a:spcBef>
              <a:spcAft>
                <a:spcPts val="0"/>
              </a:spcAft>
              <a:buFont typeface="+mj-lt"/>
              <a:buAutoNum type="arabicPeriod"/>
            </a:pPr>
            <a:r>
              <a:rPr lang="en-US" sz="1300" b="1" dirty="0">
                <a:solidFill>
                  <a:schemeClr val="tx1">
                    <a:lumMod val="65000"/>
                    <a:lumOff val="35000"/>
                  </a:schemeClr>
                </a:solidFill>
              </a:rPr>
              <a:t>Frequency: </a:t>
            </a:r>
            <a:r>
              <a:rPr lang="en-US" sz="1300" dirty="0">
                <a:solidFill>
                  <a:schemeClr val="tx1">
                    <a:lumMod val="65000"/>
                    <a:lumOff val="35000"/>
                  </a:schemeClr>
                </a:solidFill>
              </a:rPr>
              <a:t>post 2-4 times per week. Consistency is more important than frequency.</a:t>
            </a:r>
          </a:p>
          <a:p>
            <a:pPr marL="342900" lvl="0" indent="-342900" algn="l" rtl="0">
              <a:spcBef>
                <a:spcPts val="1000"/>
              </a:spcBef>
              <a:spcAft>
                <a:spcPts val="0"/>
              </a:spcAft>
              <a:buFont typeface="+mj-lt"/>
              <a:buAutoNum type="arabicPeriod"/>
            </a:pPr>
            <a:r>
              <a:rPr lang="en-US" sz="1300" b="1" dirty="0">
                <a:solidFill>
                  <a:schemeClr val="tx1">
                    <a:lumMod val="65000"/>
                    <a:lumOff val="35000"/>
                  </a:schemeClr>
                </a:solidFill>
              </a:rPr>
              <a:t>Interaction</a:t>
            </a:r>
            <a:r>
              <a:rPr lang="en-US" sz="1300" dirty="0">
                <a:solidFill>
                  <a:schemeClr val="tx1">
                    <a:lumMod val="65000"/>
                    <a:lumOff val="35000"/>
                  </a:schemeClr>
                </a:solidFill>
              </a:rPr>
              <a:t>: the higher the engagement, the higher the chance of a wider reach on your LinkedIn Network. Engage with your posts for a min of 15 min after posting (the golden hour). Encourage comments, tag connections, ask questions to provoke a response, create posts on unique topics.</a:t>
            </a:r>
          </a:p>
          <a:p>
            <a:pPr marL="342900" lvl="0" indent="-342900" algn="l" rtl="0">
              <a:spcBef>
                <a:spcPts val="1000"/>
              </a:spcBef>
              <a:spcAft>
                <a:spcPts val="0"/>
              </a:spcAft>
              <a:buFont typeface="+mj-lt"/>
              <a:buAutoNum type="arabicPeriod"/>
            </a:pPr>
            <a:r>
              <a:rPr lang="en-US" sz="1300" b="1" dirty="0">
                <a:solidFill>
                  <a:schemeClr val="tx1">
                    <a:lumMod val="65000"/>
                    <a:lumOff val="35000"/>
                  </a:schemeClr>
                </a:solidFill>
              </a:rPr>
              <a:t>Mix</a:t>
            </a:r>
            <a:r>
              <a:rPr lang="en-US" sz="1300" dirty="0">
                <a:solidFill>
                  <a:schemeClr val="tx1">
                    <a:lumMod val="65000"/>
                    <a:lumOff val="35000"/>
                  </a:schemeClr>
                </a:solidFill>
              </a:rPr>
              <a:t>: blend different post formats for a balanced and optimal content strategy. </a:t>
            </a:r>
          </a:p>
          <a:p>
            <a:pPr marL="342900" lvl="0" indent="-342900" algn="l" rtl="0">
              <a:spcBef>
                <a:spcPts val="1000"/>
              </a:spcBef>
              <a:spcAft>
                <a:spcPts val="0"/>
              </a:spcAft>
              <a:buFont typeface="+mj-lt"/>
              <a:buAutoNum type="arabicPeriod"/>
            </a:pPr>
            <a:r>
              <a:rPr lang="en-US" sz="1300" b="1" dirty="0">
                <a:solidFill>
                  <a:schemeClr val="tx1">
                    <a:lumMod val="65000"/>
                    <a:lumOff val="35000"/>
                  </a:schemeClr>
                </a:solidFill>
              </a:rPr>
              <a:t>Editing &amp; Format</a:t>
            </a:r>
            <a:r>
              <a:rPr lang="en-US" sz="1300" dirty="0">
                <a:solidFill>
                  <a:schemeClr val="tx1">
                    <a:lumMod val="65000"/>
                    <a:lumOff val="35000"/>
                  </a:schemeClr>
                </a:solidFill>
              </a:rPr>
              <a:t>: Text hooks, post formatting, and calls to action have a significant impact on engagement. Choose the format that works best for your goal.</a:t>
            </a:r>
          </a:p>
        </p:txBody>
      </p:sp>
      <p:pic>
        <p:nvPicPr>
          <p:cNvPr id="154" name="Google Shape;154;p28"/>
          <p:cNvPicPr preferRelativeResize="0"/>
          <p:nvPr/>
        </p:nvPicPr>
        <p:blipFill>
          <a:blip r:embed="rId3">
            <a:alphaModFix/>
          </a:blip>
          <a:stretch>
            <a:fillRect/>
          </a:stretch>
        </p:blipFill>
        <p:spPr>
          <a:xfrm>
            <a:off x="8360650" y="73775"/>
            <a:ext cx="694125" cy="694125"/>
          </a:xfrm>
          <a:prstGeom prst="rect">
            <a:avLst/>
          </a:prstGeom>
          <a:noFill/>
          <a:ln>
            <a:noFill/>
          </a:ln>
        </p:spPr>
      </p:pic>
    </p:spTree>
    <p:extLst>
      <p:ext uri="{BB962C8B-B14F-4D97-AF65-F5344CB8AC3E}">
        <p14:creationId xmlns:p14="http://schemas.microsoft.com/office/powerpoint/2010/main" val="24559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8"/>
        <p:cNvGrpSpPr/>
        <p:nvPr/>
      </p:nvGrpSpPr>
      <p:grpSpPr>
        <a:xfrm>
          <a:off x="0" y="0"/>
          <a:ext cx="0" cy="0"/>
          <a:chOff x="0" y="0"/>
          <a:chExt cx="0" cy="0"/>
        </a:xfrm>
      </p:grpSpPr>
      <p:pic>
        <p:nvPicPr>
          <p:cNvPr id="7" name="Google Shape;980;gb5eb0eb428_0_157" descr="Monthly calendar">
            <a:extLst>
              <a:ext uri="{FF2B5EF4-FFF2-40B4-BE49-F238E27FC236}">
                <a16:creationId xmlns:a16="http://schemas.microsoft.com/office/drawing/2014/main" id="{4E26C48A-2F2B-E1AC-290D-5ACA7EBE904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7834" y="2188558"/>
            <a:ext cx="388389" cy="402839"/>
          </a:xfrm>
          <a:prstGeom prst="rect">
            <a:avLst/>
          </a:prstGeom>
          <a:noFill/>
          <a:ln>
            <a:noFill/>
          </a:ln>
        </p:spPr>
      </p:pic>
      <p:sp>
        <p:nvSpPr>
          <p:cNvPr id="8" name="Google Shape;981;gb5eb0eb428_0_157">
            <a:extLst>
              <a:ext uri="{FF2B5EF4-FFF2-40B4-BE49-F238E27FC236}">
                <a16:creationId xmlns:a16="http://schemas.microsoft.com/office/drawing/2014/main" id="{FA38BD71-D120-1B2F-29B1-F2523C3DD64C}"/>
              </a:ext>
            </a:extLst>
          </p:cNvPr>
          <p:cNvSpPr txBox="1"/>
          <p:nvPr/>
        </p:nvSpPr>
        <p:spPr>
          <a:xfrm>
            <a:off x="934671" y="2018356"/>
            <a:ext cx="1669188" cy="1187331"/>
          </a:xfrm>
          <a:prstGeom prst="rect">
            <a:avLst/>
          </a:prstGeom>
          <a:noFill/>
          <a:ln>
            <a:noFill/>
          </a:ln>
        </p:spPr>
        <p:txBody>
          <a:bodyPr spcFirstLastPara="1" wrap="square" lIns="68569" tIns="34275" rIns="68569" bIns="34275" anchor="t" anchorCtr="0">
            <a:noAutofit/>
          </a:bodyPr>
          <a:lstStyle/>
          <a:p>
            <a:pPr>
              <a:lnSpc>
                <a:spcPct val="2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Frequency &amp; Timing</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9" name="Google Shape;982;gb5eb0eb428_0_157">
            <a:extLst>
              <a:ext uri="{FF2B5EF4-FFF2-40B4-BE49-F238E27FC236}">
                <a16:creationId xmlns:a16="http://schemas.microsoft.com/office/drawing/2014/main" id="{21046C05-7326-A919-4B52-D2940138195B}"/>
              </a:ext>
            </a:extLst>
          </p:cNvPr>
          <p:cNvSpPr txBox="1"/>
          <p:nvPr/>
        </p:nvSpPr>
        <p:spPr>
          <a:xfrm>
            <a:off x="934870" y="2266560"/>
            <a:ext cx="1710963" cy="793411"/>
          </a:xfrm>
          <a:prstGeom prst="rect">
            <a:avLst/>
          </a:prstGeom>
          <a:noFill/>
          <a:ln>
            <a:noFill/>
          </a:ln>
        </p:spPr>
        <p:txBody>
          <a:bodyPr spcFirstLastPara="1" wrap="square" lIns="68569" tIns="34275" rIns="68569" bIns="34275" anchor="t" anchorCtr="0">
            <a:noAutofit/>
          </a:bodyPr>
          <a:lstStyle/>
          <a:p>
            <a:pPr>
              <a:buClr>
                <a:schemeClr val="dk1"/>
              </a:buClr>
              <a:buSzPts val="900"/>
            </a:pPr>
            <a:r>
              <a:rPr lang="en-US" sz="1000">
                <a:solidFill>
                  <a:schemeClr val="dk1"/>
                </a:solidFill>
                <a:latin typeface="+mn-lt"/>
                <a:ea typeface="Helvetica Neue" panose="02000503000000020004" pitchFamily="2" charset="0"/>
                <a:cs typeface="Helvetica Neue" panose="02000503000000020004" pitchFamily="2" charset="0"/>
              </a:rPr>
              <a:t>2-4x per week, ensuring that posts provide value. </a:t>
            </a:r>
            <a:r>
              <a:rPr lang="en-US" sz="1000">
                <a:solidFill>
                  <a:schemeClr val="tx1"/>
                </a:solidFill>
                <a:latin typeface="+mn-lt"/>
                <a:ea typeface="Helvetica Neue" panose="02000503000000020004" pitchFamily="2" charset="0"/>
                <a:cs typeface="Helvetica Neue" panose="02000503000000020004" pitchFamily="2" charset="0"/>
              </a:rPr>
              <a:t>Publish between 9-5pm on weekdays for higher engagement.</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10" name="Google Shape;983;gb5eb0eb428_0_157">
            <a:extLst>
              <a:ext uri="{FF2B5EF4-FFF2-40B4-BE49-F238E27FC236}">
                <a16:creationId xmlns:a16="http://schemas.microsoft.com/office/drawing/2014/main" id="{FA5EBEC3-2831-9987-1098-9104A0995F9D}"/>
              </a:ext>
            </a:extLst>
          </p:cNvPr>
          <p:cNvSpPr txBox="1"/>
          <p:nvPr/>
        </p:nvSpPr>
        <p:spPr>
          <a:xfrm>
            <a:off x="911186" y="890256"/>
            <a:ext cx="1454175" cy="347300"/>
          </a:xfrm>
          <a:prstGeom prst="rect">
            <a:avLst/>
          </a:prstGeom>
          <a:noFill/>
          <a:ln>
            <a:noFill/>
          </a:ln>
        </p:spPr>
        <p:txBody>
          <a:bodyPr spcFirstLastPara="1" wrap="square" lIns="68569" tIns="34275" rIns="68569" bIns="34275" anchor="t" anchorCtr="0">
            <a:noAutofit/>
          </a:bodyPr>
          <a:lstStyle/>
          <a:p>
            <a:pPr>
              <a:lnSpc>
                <a:spcPct val="2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Copy Length</a:t>
            </a:r>
            <a:endParaRPr sz="1000" b="1">
              <a:solidFill>
                <a:schemeClr val="lt1"/>
              </a:solidFill>
              <a:latin typeface="+mn-lt"/>
              <a:ea typeface="Helvetica Neue" panose="02000503000000020004" pitchFamily="2" charset="0"/>
              <a:cs typeface="Helvetica Neue" panose="02000503000000020004" pitchFamily="2" charset="0"/>
            </a:endParaRPr>
          </a:p>
        </p:txBody>
      </p:sp>
      <p:sp>
        <p:nvSpPr>
          <p:cNvPr id="11" name="Google Shape;984;gb5eb0eb428_0_157">
            <a:extLst>
              <a:ext uri="{FF2B5EF4-FFF2-40B4-BE49-F238E27FC236}">
                <a16:creationId xmlns:a16="http://schemas.microsoft.com/office/drawing/2014/main" id="{4B48581E-3345-8746-2E28-74C6AA63502C}"/>
              </a:ext>
            </a:extLst>
          </p:cNvPr>
          <p:cNvSpPr txBox="1"/>
          <p:nvPr/>
        </p:nvSpPr>
        <p:spPr>
          <a:xfrm>
            <a:off x="927611" y="1175927"/>
            <a:ext cx="1778539" cy="813172"/>
          </a:xfrm>
          <a:prstGeom prst="rect">
            <a:avLst/>
          </a:prstGeom>
          <a:noFill/>
          <a:ln>
            <a:noFill/>
          </a:ln>
        </p:spPr>
        <p:txBody>
          <a:bodyPr spcFirstLastPara="1" wrap="square" lIns="68569" tIns="34275" rIns="68569" bIns="34275" anchor="t" anchorCtr="0">
            <a:noAutofit/>
          </a:bodyPr>
          <a:lstStyle/>
          <a:p>
            <a:r>
              <a:rPr lang="en-US" sz="1000">
                <a:solidFill>
                  <a:schemeClr val="tx1"/>
                </a:solidFill>
                <a:latin typeface="+mn-lt"/>
                <a:ea typeface="Helvetica Neue" panose="02000503000000020004" pitchFamily="2" charset="0"/>
                <a:cs typeface="Helvetica Neue" panose="02000503000000020004" pitchFamily="2" charset="0"/>
              </a:rPr>
              <a:t>Keep posts concise and to the point. Aim for 150-300 characters to capture attention. Long form should be 1,300 – 2,100 characters.</a:t>
            </a:r>
            <a:endParaRPr sz="1000">
              <a:solidFill>
                <a:schemeClr val="tx1"/>
              </a:solidFill>
              <a:latin typeface="+mn-lt"/>
              <a:ea typeface="Helvetica Neue" panose="02000503000000020004" pitchFamily="2" charset="0"/>
              <a:cs typeface="Helvetica Neue" panose="02000503000000020004" pitchFamily="2" charset="0"/>
            </a:endParaRPr>
          </a:p>
        </p:txBody>
      </p:sp>
      <p:pic>
        <p:nvPicPr>
          <p:cNvPr id="12" name="Google Shape;985;gb5eb0eb428_0_157" descr="Subtitles RTL">
            <a:extLst>
              <a:ext uri="{FF2B5EF4-FFF2-40B4-BE49-F238E27FC236}">
                <a16:creationId xmlns:a16="http://schemas.microsoft.com/office/drawing/2014/main" id="{1CD18A2E-6F31-B0A3-6E09-D5B1272F17F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9877" y="1018673"/>
            <a:ext cx="444617" cy="444617"/>
          </a:xfrm>
          <a:prstGeom prst="rect">
            <a:avLst/>
          </a:prstGeom>
          <a:noFill/>
          <a:ln>
            <a:noFill/>
          </a:ln>
        </p:spPr>
      </p:pic>
      <p:sp>
        <p:nvSpPr>
          <p:cNvPr id="16" name="Google Shape;989;gb5eb0eb428_0_157">
            <a:extLst>
              <a:ext uri="{FF2B5EF4-FFF2-40B4-BE49-F238E27FC236}">
                <a16:creationId xmlns:a16="http://schemas.microsoft.com/office/drawing/2014/main" id="{49A13AF5-88DC-6707-74B6-CC1AF56C8036}"/>
              </a:ext>
            </a:extLst>
          </p:cNvPr>
          <p:cNvSpPr txBox="1"/>
          <p:nvPr/>
        </p:nvSpPr>
        <p:spPr>
          <a:xfrm>
            <a:off x="916657" y="3128592"/>
            <a:ext cx="920925" cy="272925"/>
          </a:xfrm>
          <a:prstGeom prst="rect">
            <a:avLst/>
          </a:prstGeom>
          <a:noFill/>
          <a:ln>
            <a:noFill/>
          </a:ln>
        </p:spPr>
        <p:txBody>
          <a:bodyPr spcFirstLastPara="1" wrap="square" lIns="68569" tIns="34275" rIns="68569" bIns="34275" anchor="t" anchorCtr="0">
            <a:noAutofit/>
          </a:bodyPr>
          <a:lstStyle/>
          <a:p>
            <a:pPr>
              <a:lnSpc>
                <a:spcPct val="2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Hashtags</a:t>
            </a:r>
            <a:r>
              <a:rPr lang="en-US" sz="1000" b="1">
                <a:solidFill>
                  <a:schemeClr val="lt1"/>
                </a:solidFill>
                <a:latin typeface="+mn-lt"/>
                <a:ea typeface="Helvetica Neue" panose="02000503000000020004" pitchFamily="2" charset="0"/>
                <a:cs typeface="Helvetica Neue" panose="02000503000000020004" pitchFamily="2" charset="0"/>
              </a:rPr>
              <a:t> </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17" name="Google Shape;990;gb5eb0eb428_0_157">
            <a:extLst>
              <a:ext uri="{FF2B5EF4-FFF2-40B4-BE49-F238E27FC236}">
                <a16:creationId xmlns:a16="http://schemas.microsoft.com/office/drawing/2014/main" id="{FE1A3C7D-693A-DE52-D672-77407E2D77C5}"/>
              </a:ext>
            </a:extLst>
          </p:cNvPr>
          <p:cNvSpPr txBox="1"/>
          <p:nvPr/>
        </p:nvSpPr>
        <p:spPr>
          <a:xfrm>
            <a:off x="921591" y="3360294"/>
            <a:ext cx="1852373" cy="422474"/>
          </a:xfrm>
          <a:prstGeom prst="rect">
            <a:avLst/>
          </a:prstGeom>
          <a:noFill/>
          <a:ln>
            <a:noFill/>
          </a:ln>
        </p:spPr>
        <p:txBody>
          <a:bodyPr spcFirstLastPara="1" wrap="square" lIns="68569" tIns="34275" rIns="68569" bIns="34275" anchor="t" anchorCtr="0">
            <a:noAutofit/>
          </a:bodyPr>
          <a:lstStyle/>
          <a:p>
            <a:pPr>
              <a:buClr>
                <a:schemeClr val="dk1"/>
              </a:buClr>
              <a:buSzPts val="900"/>
            </a:pPr>
            <a:r>
              <a:rPr lang="en-US" sz="1000">
                <a:solidFill>
                  <a:schemeClr val="dk1"/>
                </a:solidFill>
                <a:latin typeface="+mn-lt"/>
                <a:ea typeface="Helvetica Neue" panose="02000503000000020004" pitchFamily="2" charset="0"/>
                <a:cs typeface="Helvetica Neue" panose="02000503000000020004" pitchFamily="2" charset="0"/>
              </a:rPr>
              <a:t>2 – 4 hashtags per post. Use sparingly, place strategically, keep them short and simple. </a:t>
            </a:r>
            <a:endParaRPr sz="1000">
              <a:solidFill>
                <a:schemeClr val="dk1"/>
              </a:solidFill>
              <a:latin typeface="+mn-lt"/>
              <a:ea typeface="Helvetica Neue" panose="02000503000000020004" pitchFamily="2" charset="0"/>
              <a:cs typeface="Helvetica Neue" panose="02000503000000020004" pitchFamily="2" charset="0"/>
            </a:endParaRPr>
          </a:p>
        </p:txBody>
      </p:sp>
      <p:grpSp>
        <p:nvGrpSpPr>
          <p:cNvPr id="18" name="Google Shape;991;gb5eb0eb428_0_157">
            <a:extLst>
              <a:ext uri="{FF2B5EF4-FFF2-40B4-BE49-F238E27FC236}">
                <a16:creationId xmlns:a16="http://schemas.microsoft.com/office/drawing/2014/main" id="{F7A74692-C8DF-46EC-D479-58DF5FB99958}"/>
              </a:ext>
            </a:extLst>
          </p:cNvPr>
          <p:cNvGrpSpPr/>
          <p:nvPr/>
        </p:nvGrpSpPr>
        <p:grpSpPr>
          <a:xfrm>
            <a:off x="537862" y="3293123"/>
            <a:ext cx="301129" cy="271977"/>
            <a:chOff x="1338599" y="4829519"/>
            <a:chExt cx="219378" cy="276000"/>
          </a:xfrm>
        </p:grpSpPr>
        <p:sp>
          <p:nvSpPr>
            <p:cNvPr id="19" name="Google Shape;992;gb5eb0eb428_0_157">
              <a:extLst>
                <a:ext uri="{FF2B5EF4-FFF2-40B4-BE49-F238E27FC236}">
                  <a16:creationId xmlns:a16="http://schemas.microsoft.com/office/drawing/2014/main" id="{B2E76F7D-31E8-8144-C8DA-B68DCB0B93BE}"/>
                </a:ext>
              </a:extLst>
            </p:cNvPr>
            <p:cNvSpPr/>
            <p:nvPr/>
          </p:nvSpPr>
          <p:spPr>
            <a:xfrm>
              <a:off x="1393330" y="4829519"/>
              <a:ext cx="45600" cy="276000"/>
            </a:xfrm>
            <a:prstGeom prst="parallelogram">
              <a:avLst>
                <a:gd name="adj" fmla="val 25000"/>
              </a:avLst>
            </a:prstGeom>
            <a:solidFill>
              <a:srgbClr val="7EB75B"/>
            </a:solidFill>
            <a:ln>
              <a:noFill/>
            </a:ln>
          </p:spPr>
          <p:txBody>
            <a:bodyPr spcFirstLastPara="1" wrap="square" lIns="68569" tIns="34275" rIns="68569" bIns="34275" anchor="ctr" anchorCtr="0">
              <a:noAutofit/>
            </a:bodyPr>
            <a:lstStyle/>
            <a:p>
              <a:pPr algn="ctr">
                <a:buClr>
                  <a:schemeClr val="dk1"/>
                </a:buClr>
                <a:buSzPts val="1500"/>
              </a:pPr>
              <a:endParaRPr sz="1000">
                <a:solidFill>
                  <a:schemeClr val="lt1"/>
                </a:solidFill>
                <a:latin typeface="+mn-lt"/>
                <a:ea typeface="Helvetica Neue" panose="02000503000000020004" pitchFamily="2" charset="0"/>
                <a:cs typeface="Helvetica Neue" panose="02000503000000020004" pitchFamily="2" charset="0"/>
              </a:endParaRPr>
            </a:p>
          </p:txBody>
        </p:sp>
        <p:sp>
          <p:nvSpPr>
            <p:cNvPr id="20" name="Google Shape;993;gb5eb0eb428_0_157">
              <a:extLst>
                <a:ext uri="{FF2B5EF4-FFF2-40B4-BE49-F238E27FC236}">
                  <a16:creationId xmlns:a16="http://schemas.microsoft.com/office/drawing/2014/main" id="{E41BA8B4-39BA-7363-7715-EEDA02CE4213}"/>
                </a:ext>
              </a:extLst>
            </p:cNvPr>
            <p:cNvSpPr/>
            <p:nvPr/>
          </p:nvSpPr>
          <p:spPr>
            <a:xfrm>
              <a:off x="1460005" y="4829519"/>
              <a:ext cx="45600" cy="276000"/>
            </a:xfrm>
            <a:prstGeom prst="parallelogram">
              <a:avLst>
                <a:gd name="adj" fmla="val 25000"/>
              </a:avLst>
            </a:prstGeom>
            <a:solidFill>
              <a:srgbClr val="7EB75B"/>
            </a:solidFill>
            <a:ln>
              <a:noFill/>
            </a:ln>
          </p:spPr>
          <p:txBody>
            <a:bodyPr spcFirstLastPara="1" wrap="square" lIns="68569" tIns="34275" rIns="68569" bIns="34275" anchor="ctr" anchorCtr="0">
              <a:noAutofit/>
            </a:bodyPr>
            <a:lstStyle/>
            <a:p>
              <a:pPr algn="ctr">
                <a:buClr>
                  <a:schemeClr val="dk1"/>
                </a:buClr>
                <a:buSzPts val="1500"/>
              </a:pPr>
              <a:endParaRPr sz="1000">
                <a:solidFill>
                  <a:schemeClr val="lt1"/>
                </a:solidFill>
                <a:latin typeface="+mn-lt"/>
                <a:ea typeface="Helvetica Neue" panose="02000503000000020004" pitchFamily="2" charset="0"/>
                <a:cs typeface="Helvetica Neue" panose="02000503000000020004" pitchFamily="2" charset="0"/>
              </a:endParaRPr>
            </a:p>
          </p:txBody>
        </p:sp>
        <p:sp>
          <p:nvSpPr>
            <p:cNvPr id="21" name="Google Shape;994;gb5eb0eb428_0_157">
              <a:extLst>
                <a:ext uri="{FF2B5EF4-FFF2-40B4-BE49-F238E27FC236}">
                  <a16:creationId xmlns:a16="http://schemas.microsoft.com/office/drawing/2014/main" id="{EED65634-5C13-0231-6E25-99E51459AB9C}"/>
                </a:ext>
              </a:extLst>
            </p:cNvPr>
            <p:cNvSpPr/>
            <p:nvPr/>
          </p:nvSpPr>
          <p:spPr>
            <a:xfrm rot="-5580767">
              <a:off x="1431195" y="4814080"/>
              <a:ext cx="45663" cy="205784"/>
            </a:xfrm>
            <a:prstGeom prst="parallelogram">
              <a:avLst>
                <a:gd name="adj" fmla="val 25000"/>
              </a:avLst>
            </a:prstGeom>
            <a:solidFill>
              <a:srgbClr val="7EB75B"/>
            </a:solidFill>
            <a:ln>
              <a:noFill/>
            </a:ln>
          </p:spPr>
          <p:txBody>
            <a:bodyPr spcFirstLastPara="1" wrap="square" lIns="68569" tIns="34275" rIns="68569" bIns="34275" anchor="ctr" anchorCtr="0">
              <a:noAutofit/>
            </a:bodyPr>
            <a:lstStyle/>
            <a:p>
              <a:pPr algn="ctr">
                <a:buClr>
                  <a:schemeClr val="dk1"/>
                </a:buClr>
                <a:buSzPts val="1500"/>
              </a:pPr>
              <a:endParaRPr sz="1000">
                <a:solidFill>
                  <a:schemeClr val="lt1"/>
                </a:solidFill>
                <a:latin typeface="+mn-lt"/>
                <a:ea typeface="Helvetica Neue" panose="02000503000000020004" pitchFamily="2" charset="0"/>
                <a:cs typeface="Helvetica Neue" panose="02000503000000020004" pitchFamily="2" charset="0"/>
              </a:endParaRPr>
            </a:p>
          </p:txBody>
        </p:sp>
        <p:sp>
          <p:nvSpPr>
            <p:cNvPr id="22" name="Google Shape;995;gb5eb0eb428_0_157">
              <a:extLst>
                <a:ext uri="{FF2B5EF4-FFF2-40B4-BE49-F238E27FC236}">
                  <a16:creationId xmlns:a16="http://schemas.microsoft.com/office/drawing/2014/main" id="{8CFDFC4C-E319-4979-0435-16BA8387DC19}"/>
                </a:ext>
              </a:extLst>
            </p:cNvPr>
            <p:cNvSpPr/>
            <p:nvPr/>
          </p:nvSpPr>
          <p:spPr>
            <a:xfrm rot="-5580767">
              <a:off x="1419717" y="4912639"/>
              <a:ext cx="45663" cy="205784"/>
            </a:xfrm>
            <a:prstGeom prst="parallelogram">
              <a:avLst>
                <a:gd name="adj" fmla="val 25000"/>
              </a:avLst>
            </a:prstGeom>
            <a:solidFill>
              <a:srgbClr val="7EB75B"/>
            </a:solidFill>
            <a:ln>
              <a:noFill/>
            </a:ln>
          </p:spPr>
          <p:txBody>
            <a:bodyPr spcFirstLastPara="1" wrap="square" lIns="68569" tIns="34275" rIns="68569" bIns="34275" anchor="ctr" anchorCtr="0">
              <a:noAutofit/>
            </a:bodyPr>
            <a:lstStyle/>
            <a:p>
              <a:pPr algn="ctr">
                <a:buClr>
                  <a:schemeClr val="dk1"/>
                </a:buClr>
                <a:buSzPts val="1500"/>
              </a:pPr>
              <a:endParaRPr sz="1000">
                <a:solidFill>
                  <a:schemeClr val="lt1"/>
                </a:solidFill>
                <a:latin typeface="+mn-lt"/>
                <a:ea typeface="Helvetica Neue" panose="02000503000000020004" pitchFamily="2" charset="0"/>
                <a:cs typeface="Helvetica Neue" panose="02000503000000020004" pitchFamily="2" charset="0"/>
              </a:endParaRPr>
            </a:p>
          </p:txBody>
        </p:sp>
      </p:grpSp>
      <p:sp>
        <p:nvSpPr>
          <p:cNvPr id="26" name="Google Shape;1002;gb5eb0eb428_0_157">
            <a:extLst>
              <a:ext uri="{FF2B5EF4-FFF2-40B4-BE49-F238E27FC236}">
                <a16:creationId xmlns:a16="http://schemas.microsoft.com/office/drawing/2014/main" id="{E003F1B5-1FFC-70C1-FE8A-AB253AD25D57}"/>
              </a:ext>
            </a:extLst>
          </p:cNvPr>
          <p:cNvSpPr txBox="1"/>
          <p:nvPr/>
        </p:nvSpPr>
        <p:spPr>
          <a:xfrm>
            <a:off x="3338283" y="2120690"/>
            <a:ext cx="1757250" cy="186525"/>
          </a:xfrm>
          <a:prstGeom prst="rect">
            <a:avLst/>
          </a:prstGeom>
          <a:noFill/>
          <a:ln>
            <a:noFill/>
          </a:ln>
        </p:spPr>
        <p:txBody>
          <a:bodyPr spcFirstLastPara="1" wrap="square" lIns="68569" tIns="34275" rIns="68569" bIns="34275" anchor="t" anchorCtr="0">
            <a:noAutofit/>
          </a:bodyPr>
          <a:lstStyle/>
          <a:p>
            <a:pPr>
              <a:lnSpc>
                <a:spcPct val="1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Mentions &amp; Advocacy</a:t>
            </a:r>
            <a:endParaRPr sz="1000">
              <a:solidFill>
                <a:schemeClr val="dk1"/>
              </a:solidFill>
              <a:latin typeface="+mn-lt"/>
              <a:ea typeface="Helvetica Neue" panose="02000503000000020004" pitchFamily="2" charset="0"/>
              <a:cs typeface="Helvetica Neue" panose="02000503000000020004" pitchFamily="2" charset="0"/>
            </a:endParaRPr>
          </a:p>
        </p:txBody>
      </p:sp>
      <p:pic>
        <p:nvPicPr>
          <p:cNvPr id="27" name="Google Shape;1003;gb5eb0eb428_0_157" descr="Chat">
            <a:extLst>
              <a:ext uri="{FF2B5EF4-FFF2-40B4-BE49-F238E27FC236}">
                <a16:creationId xmlns:a16="http://schemas.microsoft.com/office/drawing/2014/main" id="{B9E00536-1851-D884-5646-4BC47071287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548396" y="1894937"/>
            <a:ext cx="403691" cy="403714"/>
          </a:xfrm>
          <a:prstGeom prst="rect">
            <a:avLst/>
          </a:prstGeom>
          <a:noFill/>
          <a:ln>
            <a:noFill/>
          </a:ln>
        </p:spPr>
      </p:pic>
      <p:sp>
        <p:nvSpPr>
          <p:cNvPr id="28" name="Google Shape;1004;gb5eb0eb428_0_157">
            <a:extLst>
              <a:ext uri="{FF2B5EF4-FFF2-40B4-BE49-F238E27FC236}">
                <a16:creationId xmlns:a16="http://schemas.microsoft.com/office/drawing/2014/main" id="{DE6D73F1-23A2-9232-8D22-F94368DC9D99}"/>
              </a:ext>
            </a:extLst>
          </p:cNvPr>
          <p:cNvSpPr txBox="1"/>
          <p:nvPr/>
        </p:nvSpPr>
        <p:spPr>
          <a:xfrm>
            <a:off x="5964856" y="792881"/>
            <a:ext cx="1918778" cy="195979"/>
          </a:xfrm>
          <a:prstGeom prst="rect">
            <a:avLst/>
          </a:prstGeom>
          <a:noFill/>
          <a:ln>
            <a:noFill/>
          </a:ln>
        </p:spPr>
        <p:txBody>
          <a:bodyPr spcFirstLastPara="1" wrap="square" lIns="68569" tIns="34275" rIns="68569" bIns="34275" anchor="t" anchorCtr="0">
            <a:noAutofit/>
          </a:bodyPr>
          <a:lstStyle/>
          <a:p>
            <a:pPr>
              <a:lnSpc>
                <a:spcPct val="1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Community Engagement</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29" name="Google Shape;1005;gb5eb0eb428_0_157">
            <a:extLst>
              <a:ext uri="{FF2B5EF4-FFF2-40B4-BE49-F238E27FC236}">
                <a16:creationId xmlns:a16="http://schemas.microsoft.com/office/drawing/2014/main" id="{D21EAB92-46D1-F337-B4FD-B69CF0DC3EC1}"/>
              </a:ext>
            </a:extLst>
          </p:cNvPr>
          <p:cNvSpPr txBox="1"/>
          <p:nvPr/>
        </p:nvSpPr>
        <p:spPr>
          <a:xfrm>
            <a:off x="3349778" y="998586"/>
            <a:ext cx="1704600" cy="186525"/>
          </a:xfrm>
          <a:prstGeom prst="rect">
            <a:avLst/>
          </a:prstGeom>
          <a:noFill/>
          <a:ln>
            <a:noFill/>
          </a:ln>
        </p:spPr>
        <p:txBody>
          <a:bodyPr spcFirstLastPara="1" wrap="square" lIns="68569" tIns="34275" rIns="68569" bIns="34275" anchor="t" anchorCtr="0">
            <a:noAutofit/>
          </a:bodyPr>
          <a:lstStyle/>
          <a:p>
            <a:pPr>
              <a:lnSpc>
                <a:spcPct val="1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KPIs</a:t>
            </a:r>
            <a:endParaRPr sz="1000">
              <a:solidFill>
                <a:schemeClr val="dk1"/>
              </a:solidFill>
              <a:latin typeface="+mn-lt"/>
              <a:ea typeface="Helvetica Neue" panose="02000503000000020004" pitchFamily="2" charset="0"/>
              <a:cs typeface="Helvetica Neue" panose="02000503000000020004" pitchFamily="2" charset="0"/>
            </a:endParaRPr>
          </a:p>
        </p:txBody>
      </p:sp>
      <p:pic>
        <p:nvPicPr>
          <p:cNvPr id="30" name="Google Shape;1006;gb5eb0eb428_0_157" descr="Document">
            <a:extLst>
              <a:ext uri="{FF2B5EF4-FFF2-40B4-BE49-F238E27FC236}">
                <a16:creationId xmlns:a16="http://schemas.microsoft.com/office/drawing/2014/main" id="{DB18F68F-7FA8-8C86-3CBA-CA7C60C7A49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48318" y="4138429"/>
            <a:ext cx="403743" cy="444095"/>
          </a:xfrm>
          <a:prstGeom prst="rect">
            <a:avLst/>
          </a:prstGeom>
          <a:noFill/>
          <a:ln>
            <a:noFill/>
          </a:ln>
        </p:spPr>
      </p:pic>
      <p:sp>
        <p:nvSpPr>
          <p:cNvPr id="31" name="Google Shape;1007;gb5eb0eb428_0_157">
            <a:extLst>
              <a:ext uri="{FF2B5EF4-FFF2-40B4-BE49-F238E27FC236}">
                <a16:creationId xmlns:a16="http://schemas.microsoft.com/office/drawing/2014/main" id="{215D1893-57A7-9CBA-F168-56BD8A310EA5}"/>
              </a:ext>
            </a:extLst>
          </p:cNvPr>
          <p:cNvSpPr txBox="1"/>
          <p:nvPr/>
        </p:nvSpPr>
        <p:spPr>
          <a:xfrm>
            <a:off x="950769" y="3953456"/>
            <a:ext cx="1639680" cy="272925"/>
          </a:xfrm>
          <a:prstGeom prst="rect">
            <a:avLst/>
          </a:prstGeom>
          <a:noFill/>
          <a:ln>
            <a:noFill/>
          </a:ln>
        </p:spPr>
        <p:txBody>
          <a:bodyPr spcFirstLastPara="1" wrap="square" lIns="68569" tIns="34275" rIns="68569" bIns="34275" anchor="t" anchorCtr="0">
            <a:noAutofit/>
          </a:bodyPr>
          <a:lstStyle/>
          <a:p>
            <a:pPr>
              <a:lnSpc>
                <a:spcPct val="2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Format Types </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128" name="Google Shape;1008;gb5eb0eb428_0_157">
            <a:extLst>
              <a:ext uri="{FF2B5EF4-FFF2-40B4-BE49-F238E27FC236}">
                <a16:creationId xmlns:a16="http://schemas.microsoft.com/office/drawing/2014/main" id="{335EE2BD-D3E6-6800-2D8F-526E67278027}"/>
              </a:ext>
            </a:extLst>
          </p:cNvPr>
          <p:cNvSpPr txBox="1"/>
          <p:nvPr/>
        </p:nvSpPr>
        <p:spPr>
          <a:xfrm>
            <a:off x="950769" y="4218135"/>
            <a:ext cx="1755381" cy="551925"/>
          </a:xfrm>
          <a:prstGeom prst="rect">
            <a:avLst/>
          </a:prstGeom>
          <a:noFill/>
          <a:ln>
            <a:noFill/>
          </a:ln>
        </p:spPr>
        <p:txBody>
          <a:bodyPr spcFirstLastPara="1" wrap="square" lIns="68569" tIns="34275" rIns="68569" bIns="34275" anchor="t" anchorCtr="0">
            <a:noAutofit/>
          </a:bodyPr>
          <a:lstStyle/>
          <a:p>
            <a:r>
              <a:rPr lang="en-US" sz="1000">
                <a:latin typeface="+mn-lt"/>
                <a:ea typeface="Helvetica Neue" panose="02000503000000020004" pitchFamily="2" charset="0"/>
                <a:cs typeface="Helvetica Neue" panose="02000503000000020004" pitchFamily="2" charset="0"/>
              </a:rPr>
              <a:t>Visual content (multi-image, infographics, slideshows), videos, LinkedIn articles and text + image posts.</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129" name="Google Shape;1009;gb5eb0eb428_0_157">
            <a:extLst>
              <a:ext uri="{FF2B5EF4-FFF2-40B4-BE49-F238E27FC236}">
                <a16:creationId xmlns:a16="http://schemas.microsoft.com/office/drawing/2014/main" id="{2ED7FE86-1B1A-1151-F101-D20C704A50B1}"/>
              </a:ext>
            </a:extLst>
          </p:cNvPr>
          <p:cNvSpPr txBox="1"/>
          <p:nvPr/>
        </p:nvSpPr>
        <p:spPr>
          <a:xfrm>
            <a:off x="3338283" y="2275544"/>
            <a:ext cx="2125078" cy="730537"/>
          </a:xfrm>
          <a:prstGeom prst="rect">
            <a:avLst/>
          </a:prstGeom>
          <a:noFill/>
          <a:ln>
            <a:noFill/>
          </a:ln>
        </p:spPr>
        <p:txBody>
          <a:bodyPr spcFirstLastPara="1" wrap="square" lIns="68569" tIns="34275" rIns="68569" bIns="34275" anchor="t" anchorCtr="0">
            <a:noAutofit/>
          </a:bodyPr>
          <a:lstStyle/>
          <a:p>
            <a:pPr>
              <a:buClr>
                <a:schemeClr val="dk1"/>
              </a:buClr>
              <a:buSzPts val="900"/>
            </a:pPr>
            <a:r>
              <a:rPr lang="en-US" sz="1000">
                <a:solidFill>
                  <a:schemeClr val="dk1"/>
                </a:solidFill>
                <a:latin typeface="+mn-lt"/>
                <a:ea typeface="Helvetica Neue" panose="02000503000000020004" pitchFamily="2" charset="0"/>
                <a:cs typeface="Helvetica Neue" panose="02000503000000020004" pitchFamily="2" charset="0"/>
              </a:rPr>
              <a:t>Tag collaborators, partners or individuals mentioned in specific post if he/she/they are active on LinkedIn. Encourage reposts via employee advocacy program.</a:t>
            </a:r>
            <a:endParaRPr sz="1000">
              <a:solidFill>
                <a:schemeClr val="dk1"/>
              </a:solidFill>
              <a:latin typeface="+mn-lt"/>
              <a:ea typeface="Helvetica Neue" panose="02000503000000020004" pitchFamily="2" charset="0"/>
              <a:cs typeface="Helvetica Neue" panose="02000503000000020004" pitchFamily="2" charset="0"/>
              <a:sym typeface="Helvetica Neue"/>
            </a:endParaRPr>
          </a:p>
        </p:txBody>
      </p:sp>
      <p:sp>
        <p:nvSpPr>
          <p:cNvPr id="130" name="Google Shape;1010;gb5eb0eb428_0_157">
            <a:extLst>
              <a:ext uri="{FF2B5EF4-FFF2-40B4-BE49-F238E27FC236}">
                <a16:creationId xmlns:a16="http://schemas.microsoft.com/office/drawing/2014/main" id="{EECEDA66-C8C2-75F7-F419-C96971ACA6C0}"/>
              </a:ext>
            </a:extLst>
          </p:cNvPr>
          <p:cNvSpPr txBox="1"/>
          <p:nvPr/>
        </p:nvSpPr>
        <p:spPr>
          <a:xfrm>
            <a:off x="3358913" y="1142050"/>
            <a:ext cx="1711163" cy="380925"/>
          </a:xfrm>
          <a:prstGeom prst="rect">
            <a:avLst/>
          </a:prstGeom>
          <a:noFill/>
          <a:ln>
            <a:noFill/>
          </a:ln>
        </p:spPr>
        <p:txBody>
          <a:bodyPr spcFirstLastPara="1" wrap="square" lIns="68569" tIns="34275" rIns="68569" bIns="34275" anchor="t" anchorCtr="0">
            <a:noAutofit/>
          </a:bodyPr>
          <a:lstStyle/>
          <a:p>
            <a:pPr>
              <a:buClr>
                <a:schemeClr val="dk1"/>
              </a:buClr>
              <a:buSzPts val="900"/>
            </a:pPr>
            <a:r>
              <a:rPr lang="en-US" sz="1000">
                <a:solidFill>
                  <a:schemeClr val="dk1"/>
                </a:solidFill>
                <a:latin typeface="+mn-lt"/>
                <a:ea typeface="Helvetica Neue" panose="02000503000000020004" pitchFamily="2" charset="0"/>
                <a:cs typeface="Helvetica Neue" panose="02000503000000020004" pitchFamily="2" charset="0"/>
              </a:rPr>
              <a:t>M</a:t>
            </a:r>
            <a:r>
              <a:rPr lang="en-US" sz="1000">
                <a:latin typeface="+mn-lt"/>
                <a:ea typeface="Helvetica Neue" panose="02000503000000020004" pitchFamily="2" charset="0"/>
                <a:cs typeface="Helvetica Neue" panose="02000503000000020004" pitchFamily="2" charset="0"/>
              </a:rPr>
              <a:t>easured by reactions, reposts, video view rate, click-through rate, total engagements, engagement rates.</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131" name="Google Shape;1011;gb5eb0eb428_0_157">
            <a:extLst>
              <a:ext uri="{FF2B5EF4-FFF2-40B4-BE49-F238E27FC236}">
                <a16:creationId xmlns:a16="http://schemas.microsoft.com/office/drawing/2014/main" id="{61447D32-3BCB-1FB9-A2EC-33D9C79F9BF9}"/>
              </a:ext>
            </a:extLst>
          </p:cNvPr>
          <p:cNvSpPr txBox="1"/>
          <p:nvPr/>
        </p:nvSpPr>
        <p:spPr>
          <a:xfrm>
            <a:off x="5979439" y="1867078"/>
            <a:ext cx="1512450" cy="184725"/>
          </a:xfrm>
          <a:prstGeom prst="rect">
            <a:avLst/>
          </a:prstGeom>
          <a:noFill/>
          <a:ln>
            <a:noFill/>
          </a:ln>
        </p:spPr>
        <p:txBody>
          <a:bodyPr spcFirstLastPara="1" wrap="square" lIns="68569" tIns="34275" rIns="68569" bIns="34275" anchor="t" anchorCtr="0">
            <a:noAutofit/>
          </a:bodyPr>
          <a:lstStyle/>
          <a:p>
            <a:pPr>
              <a:lnSpc>
                <a:spcPct val="1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Tone</a:t>
            </a:r>
            <a:endParaRPr sz="1000">
              <a:solidFill>
                <a:schemeClr val="dk1"/>
              </a:solidFill>
              <a:latin typeface="+mn-lt"/>
              <a:ea typeface="Helvetica Neue" panose="02000503000000020004" pitchFamily="2" charset="0"/>
              <a:cs typeface="Helvetica Neue" panose="02000503000000020004" pitchFamily="2" charset="0"/>
            </a:endParaRPr>
          </a:p>
        </p:txBody>
      </p:sp>
      <p:pic>
        <p:nvPicPr>
          <p:cNvPr id="132" name="Google Shape;1012;gb5eb0eb428_0_157" descr="Employee badge">
            <a:extLst>
              <a:ext uri="{FF2B5EF4-FFF2-40B4-BE49-F238E27FC236}">
                <a16:creationId xmlns:a16="http://schemas.microsoft.com/office/drawing/2014/main" id="{F9F611B1-4FA2-7809-E057-10777BD3242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931021" y="2158565"/>
            <a:ext cx="403691" cy="403691"/>
          </a:xfrm>
          <a:prstGeom prst="rect">
            <a:avLst/>
          </a:prstGeom>
          <a:noFill/>
          <a:ln>
            <a:noFill/>
          </a:ln>
        </p:spPr>
      </p:pic>
      <p:sp>
        <p:nvSpPr>
          <p:cNvPr id="133" name="Google Shape;1016;gb5eb0eb428_0_157">
            <a:extLst>
              <a:ext uri="{FF2B5EF4-FFF2-40B4-BE49-F238E27FC236}">
                <a16:creationId xmlns:a16="http://schemas.microsoft.com/office/drawing/2014/main" id="{6CB11C8F-4631-DBC3-F382-5BD1081E529B}"/>
              </a:ext>
            </a:extLst>
          </p:cNvPr>
          <p:cNvSpPr txBox="1"/>
          <p:nvPr/>
        </p:nvSpPr>
        <p:spPr>
          <a:xfrm>
            <a:off x="5964856" y="948936"/>
            <a:ext cx="2979119" cy="900576"/>
          </a:xfrm>
          <a:prstGeom prst="rect">
            <a:avLst/>
          </a:prstGeom>
          <a:noFill/>
          <a:ln>
            <a:noFill/>
          </a:ln>
        </p:spPr>
        <p:txBody>
          <a:bodyPr spcFirstLastPara="1" wrap="square" lIns="68569" tIns="34275" rIns="68569" bIns="34275" anchor="t" anchorCtr="0">
            <a:noAutofit/>
          </a:bodyPr>
          <a:lstStyle/>
          <a:p>
            <a:r>
              <a:rPr lang="en-US" sz="1000">
                <a:solidFill>
                  <a:schemeClr val="dk1"/>
                </a:solidFill>
                <a:latin typeface="+mn-lt"/>
                <a:ea typeface="Helvetica Neue" panose="02000503000000020004" pitchFamily="2" charset="0"/>
                <a:cs typeface="Helvetica Neue" panose="02000503000000020004" pitchFamily="2" charset="0"/>
              </a:rPr>
              <a:t>Strategic hashtag use, calls to action, LinkedIn Live events, comments on leader and employee posts. Engage with posts during the “golden hour” – first 60 minutes after a post is shared (for a min of 15 min). </a:t>
            </a:r>
            <a:endParaRPr sz="1000">
              <a:solidFill>
                <a:schemeClr val="dk1"/>
              </a:solidFill>
              <a:latin typeface="+mn-lt"/>
              <a:ea typeface="Helvetica Neue" panose="02000503000000020004" pitchFamily="2" charset="0"/>
              <a:cs typeface="Helvetica Neue" panose="02000503000000020004" pitchFamily="2" charset="0"/>
            </a:endParaRPr>
          </a:p>
        </p:txBody>
      </p:sp>
      <p:pic>
        <p:nvPicPr>
          <p:cNvPr id="134" name="Google Shape;1017;gb5eb0eb428_0_157" descr="A close up of a logo&#10;&#10;Description automatically generated">
            <a:extLst>
              <a:ext uri="{FF2B5EF4-FFF2-40B4-BE49-F238E27FC236}">
                <a16:creationId xmlns:a16="http://schemas.microsoft.com/office/drawing/2014/main" id="{6CF57959-DE18-D5D1-8D61-A06C2B88B685}"/>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532457" y="825501"/>
            <a:ext cx="406402" cy="406402"/>
          </a:xfrm>
          <a:prstGeom prst="rect">
            <a:avLst/>
          </a:prstGeom>
          <a:noFill/>
          <a:ln>
            <a:noFill/>
          </a:ln>
        </p:spPr>
      </p:pic>
      <p:sp>
        <p:nvSpPr>
          <p:cNvPr id="135" name="Google Shape;1018;gb5eb0eb428_0_157">
            <a:extLst>
              <a:ext uri="{FF2B5EF4-FFF2-40B4-BE49-F238E27FC236}">
                <a16:creationId xmlns:a16="http://schemas.microsoft.com/office/drawing/2014/main" id="{D2541AF4-AA15-705B-DE67-9D1BBAED2988}"/>
              </a:ext>
            </a:extLst>
          </p:cNvPr>
          <p:cNvSpPr txBox="1"/>
          <p:nvPr/>
        </p:nvSpPr>
        <p:spPr>
          <a:xfrm>
            <a:off x="5979438" y="2030547"/>
            <a:ext cx="3109145" cy="1052986"/>
          </a:xfrm>
          <a:prstGeom prst="rect">
            <a:avLst/>
          </a:prstGeom>
          <a:noFill/>
          <a:ln>
            <a:noFill/>
          </a:ln>
        </p:spPr>
        <p:txBody>
          <a:bodyPr spcFirstLastPara="1" wrap="square" lIns="68569" tIns="34275" rIns="68569" bIns="34275" anchor="t" anchorCtr="0">
            <a:noAutofit/>
          </a:bodyPr>
          <a:lstStyle/>
          <a:p>
            <a:r>
              <a:rPr lang="en-US" sz="1000">
                <a:solidFill>
                  <a:schemeClr val="dk1"/>
                </a:solidFill>
                <a:latin typeface="+mn-lt"/>
                <a:ea typeface="Helvetica Neue" panose="02000503000000020004" pitchFamily="2" charset="0"/>
                <a:cs typeface="Helvetica Neue" panose="02000503000000020004" pitchFamily="2" charset="0"/>
              </a:rPr>
              <a:t>Tone professional but relatable. Use active voice. Avoid jargon. Encourage exchange of ideas and thoughts; cautiously approach humor. Use empathetic language to help humanize the company. Speak to our community as intellectual peers. </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136" name="Google Shape;1019;gb5eb0eb428_0_157">
            <a:extLst>
              <a:ext uri="{FF2B5EF4-FFF2-40B4-BE49-F238E27FC236}">
                <a16:creationId xmlns:a16="http://schemas.microsoft.com/office/drawing/2014/main" id="{5F59AC98-2183-CF94-1F30-DFFE48B7944D}"/>
              </a:ext>
            </a:extLst>
          </p:cNvPr>
          <p:cNvSpPr txBox="1"/>
          <p:nvPr/>
        </p:nvSpPr>
        <p:spPr>
          <a:xfrm>
            <a:off x="6051775" y="3978066"/>
            <a:ext cx="1633950" cy="338625"/>
          </a:xfrm>
          <a:prstGeom prst="rect">
            <a:avLst/>
          </a:prstGeom>
          <a:noFill/>
          <a:ln>
            <a:noFill/>
          </a:ln>
        </p:spPr>
        <p:txBody>
          <a:bodyPr spcFirstLastPara="1" wrap="square" lIns="68569" tIns="34275" rIns="68569" bIns="34275" anchor="t" anchorCtr="0">
            <a:noAutofit/>
          </a:bodyPr>
          <a:lstStyle/>
          <a:p>
            <a:pPr>
              <a:lnSpc>
                <a:spcPct val="2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Targeting</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137" name="Google Shape;1020;gb5eb0eb428_0_157">
            <a:extLst>
              <a:ext uri="{FF2B5EF4-FFF2-40B4-BE49-F238E27FC236}">
                <a16:creationId xmlns:a16="http://schemas.microsoft.com/office/drawing/2014/main" id="{80DA09E0-14CC-3947-BCAA-D0754DE4B633}"/>
              </a:ext>
            </a:extLst>
          </p:cNvPr>
          <p:cNvSpPr txBox="1"/>
          <p:nvPr/>
        </p:nvSpPr>
        <p:spPr>
          <a:xfrm>
            <a:off x="6023960" y="4313810"/>
            <a:ext cx="3108633" cy="778786"/>
          </a:xfrm>
          <a:prstGeom prst="rect">
            <a:avLst/>
          </a:prstGeom>
          <a:solidFill>
            <a:schemeClr val="bg1">
              <a:lumMod val="95000"/>
            </a:schemeClr>
          </a:solidFill>
          <a:ln>
            <a:noFill/>
          </a:ln>
        </p:spPr>
        <p:txBody>
          <a:bodyPr spcFirstLastPara="1" wrap="square" lIns="68569" tIns="34275" rIns="68569" bIns="34275" anchor="t" anchorCtr="0">
            <a:noAutofit/>
          </a:bodyPr>
          <a:lstStyle/>
          <a:p>
            <a:pPr>
              <a:buClr>
                <a:schemeClr val="dk1"/>
              </a:buClr>
              <a:buSzPts val="900"/>
            </a:pPr>
            <a:r>
              <a:rPr lang="en-US" sz="1000">
                <a:solidFill>
                  <a:schemeClr val="dk1"/>
                </a:solidFill>
                <a:latin typeface="+mn-lt"/>
                <a:ea typeface="Helvetica Neue" panose="02000503000000020004" pitchFamily="2" charset="0"/>
                <a:cs typeface="Helvetica Neue" panose="02000503000000020004" pitchFamily="2" charset="0"/>
              </a:rPr>
              <a:t>LinkedIn allows you to target posts to certain audiences and/or geographies. Countries can post on the global page and </a:t>
            </a:r>
            <a:r>
              <a:rPr lang="en-US" sz="1000" b="1">
                <a:solidFill>
                  <a:schemeClr val="dk1"/>
                </a:solidFill>
                <a:latin typeface="+mn-lt"/>
                <a:ea typeface="Helvetica Neue" panose="02000503000000020004" pitchFamily="2" charset="0"/>
                <a:cs typeface="Helvetica Neue" panose="02000503000000020004" pitchFamily="2" charset="0"/>
              </a:rPr>
              <a:t>use targeting </a:t>
            </a:r>
            <a:r>
              <a:rPr lang="en-US" sz="1000">
                <a:solidFill>
                  <a:schemeClr val="dk1"/>
                </a:solidFill>
                <a:latin typeface="+mn-lt"/>
                <a:ea typeface="Helvetica Neue" panose="02000503000000020004" pitchFamily="2" charset="0"/>
                <a:cs typeface="Helvetica Neue" panose="02000503000000020004" pitchFamily="2" charset="0"/>
              </a:rPr>
              <a:t>to reach their specific audience via native posting or Sprinklr.</a:t>
            </a:r>
            <a:endParaRPr sz="1000">
              <a:solidFill>
                <a:schemeClr val="dk1"/>
              </a:solidFill>
              <a:latin typeface="+mn-lt"/>
              <a:ea typeface="Helvetica Neue" panose="02000503000000020004" pitchFamily="2" charset="0"/>
              <a:cs typeface="Helvetica Neue" panose="02000503000000020004" pitchFamily="2" charset="0"/>
            </a:endParaRPr>
          </a:p>
        </p:txBody>
      </p:sp>
      <p:pic>
        <p:nvPicPr>
          <p:cNvPr id="138" name="Google Shape;1021;gb5eb0eb428_0_157" descr="Marker">
            <a:extLst>
              <a:ext uri="{FF2B5EF4-FFF2-40B4-BE49-F238E27FC236}">
                <a16:creationId xmlns:a16="http://schemas.microsoft.com/office/drawing/2014/main" id="{C6048651-8D2C-0E2C-B810-9A5901949F9E}"/>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610609" y="4078239"/>
            <a:ext cx="555173" cy="555173"/>
          </a:xfrm>
          <a:prstGeom prst="rect">
            <a:avLst/>
          </a:prstGeom>
          <a:noFill/>
          <a:ln>
            <a:noFill/>
          </a:ln>
        </p:spPr>
      </p:pic>
      <p:pic>
        <p:nvPicPr>
          <p:cNvPr id="139" name="Google Shape;1022;gb5eb0eb428_0_157" descr="Ringer">
            <a:extLst>
              <a:ext uri="{FF2B5EF4-FFF2-40B4-BE49-F238E27FC236}">
                <a16:creationId xmlns:a16="http://schemas.microsoft.com/office/drawing/2014/main" id="{6CE5B437-A401-74D5-9292-5881E57B4537}"/>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588501" y="3072016"/>
            <a:ext cx="426057" cy="426057"/>
          </a:xfrm>
          <a:prstGeom prst="rect">
            <a:avLst/>
          </a:prstGeom>
          <a:noFill/>
          <a:ln>
            <a:noFill/>
          </a:ln>
        </p:spPr>
      </p:pic>
      <p:sp>
        <p:nvSpPr>
          <p:cNvPr id="140" name="Google Shape;1023;gb5eb0eb428_0_157">
            <a:extLst>
              <a:ext uri="{FF2B5EF4-FFF2-40B4-BE49-F238E27FC236}">
                <a16:creationId xmlns:a16="http://schemas.microsoft.com/office/drawing/2014/main" id="{05E18B08-B4B3-E00B-FC33-D4A2BB5B2AEC}"/>
              </a:ext>
            </a:extLst>
          </p:cNvPr>
          <p:cNvSpPr txBox="1"/>
          <p:nvPr/>
        </p:nvSpPr>
        <p:spPr>
          <a:xfrm>
            <a:off x="5992832" y="2929236"/>
            <a:ext cx="1163925" cy="272925"/>
          </a:xfrm>
          <a:prstGeom prst="rect">
            <a:avLst/>
          </a:prstGeom>
          <a:noFill/>
          <a:ln>
            <a:noFill/>
          </a:ln>
        </p:spPr>
        <p:txBody>
          <a:bodyPr spcFirstLastPara="1" wrap="square" lIns="68569" tIns="34275" rIns="68569" bIns="34275" anchor="t" anchorCtr="0">
            <a:noAutofit/>
          </a:bodyPr>
          <a:lstStyle/>
          <a:p>
            <a:pPr>
              <a:lnSpc>
                <a:spcPct val="2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SEO</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141" name="Google Shape;1024;gb5eb0eb428_0_157">
            <a:extLst>
              <a:ext uri="{FF2B5EF4-FFF2-40B4-BE49-F238E27FC236}">
                <a16:creationId xmlns:a16="http://schemas.microsoft.com/office/drawing/2014/main" id="{71CE3822-11D1-AE17-AC0C-A361043AB499}"/>
              </a:ext>
            </a:extLst>
          </p:cNvPr>
          <p:cNvSpPr txBox="1"/>
          <p:nvPr/>
        </p:nvSpPr>
        <p:spPr>
          <a:xfrm>
            <a:off x="6007378" y="3197429"/>
            <a:ext cx="2937731" cy="973116"/>
          </a:xfrm>
          <a:prstGeom prst="rect">
            <a:avLst/>
          </a:prstGeom>
          <a:noFill/>
          <a:ln>
            <a:noFill/>
          </a:ln>
        </p:spPr>
        <p:txBody>
          <a:bodyPr spcFirstLastPara="1" wrap="square" lIns="68569" tIns="34275" rIns="68569" bIns="34275" anchor="t" anchorCtr="0">
            <a:noAutofit/>
          </a:bodyPr>
          <a:lstStyle/>
          <a:p>
            <a:pPr>
              <a:buClr>
                <a:schemeClr val="dk1"/>
              </a:buClr>
              <a:buSzPts val="900"/>
            </a:pPr>
            <a:r>
              <a:rPr lang="en-US" sz="1000">
                <a:solidFill>
                  <a:schemeClr val="tx1"/>
                </a:solidFill>
                <a:latin typeface="+mn-lt"/>
                <a:ea typeface="Helvetica Neue" panose="02000503000000020004" pitchFamily="2" charset="0"/>
                <a:cs typeface="Helvetica Neue" panose="02000503000000020004" pitchFamily="2" charset="0"/>
              </a:rPr>
              <a:t>Optimize for search engines: use SEO techniques to improve ranking, visibility and traffic. Strategic headlines, engaging content and natural keyword usage are a must.</a:t>
            </a:r>
            <a:endParaRPr sz="1000">
              <a:solidFill>
                <a:schemeClr val="tx1"/>
              </a:solidFill>
              <a:latin typeface="+mn-lt"/>
              <a:ea typeface="Helvetica Neue" panose="02000503000000020004" pitchFamily="2" charset="0"/>
              <a:cs typeface="Helvetica Neue" panose="02000503000000020004" pitchFamily="2" charset="0"/>
            </a:endParaRPr>
          </a:p>
        </p:txBody>
      </p:sp>
      <p:sp>
        <p:nvSpPr>
          <p:cNvPr id="142" name="Google Shape;149;p28">
            <a:extLst>
              <a:ext uri="{FF2B5EF4-FFF2-40B4-BE49-F238E27FC236}">
                <a16:creationId xmlns:a16="http://schemas.microsoft.com/office/drawing/2014/main" id="{61AFDBC4-27D9-B72E-2742-7142DB0C4D02}"/>
              </a:ext>
            </a:extLst>
          </p:cNvPr>
          <p:cNvSpPr txBox="1"/>
          <p:nvPr/>
        </p:nvSpPr>
        <p:spPr>
          <a:xfrm>
            <a:off x="882700" y="302625"/>
            <a:ext cx="6513000" cy="505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000" b="1">
                <a:solidFill>
                  <a:srgbClr val="007BB5"/>
                </a:solidFill>
                <a:latin typeface="+mn-lt"/>
              </a:rPr>
              <a:t>Key Elements:</a:t>
            </a:r>
            <a:endParaRPr sz="2000" b="1">
              <a:solidFill>
                <a:srgbClr val="007BB5"/>
              </a:solidFill>
              <a:latin typeface="+mn-lt"/>
            </a:endParaRPr>
          </a:p>
        </p:txBody>
      </p:sp>
      <p:pic>
        <p:nvPicPr>
          <p:cNvPr id="143" name="Google Shape;154;p28">
            <a:extLst>
              <a:ext uri="{FF2B5EF4-FFF2-40B4-BE49-F238E27FC236}">
                <a16:creationId xmlns:a16="http://schemas.microsoft.com/office/drawing/2014/main" id="{4AF14EA7-D4A2-E77C-1A90-FEEFD6CE816A}"/>
              </a:ext>
            </a:extLst>
          </p:cNvPr>
          <p:cNvPicPr preferRelativeResize="0"/>
          <p:nvPr/>
        </p:nvPicPr>
        <p:blipFill>
          <a:blip r:embed="rId11">
            <a:alphaModFix/>
          </a:blip>
          <a:stretch>
            <a:fillRect/>
          </a:stretch>
        </p:blipFill>
        <p:spPr>
          <a:xfrm>
            <a:off x="8360650" y="73775"/>
            <a:ext cx="694125" cy="694125"/>
          </a:xfrm>
          <a:prstGeom prst="rect">
            <a:avLst/>
          </a:prstGeom>
          <a:noFill/>
          <a:ln>
            <a:noFill/>
          </a:ln>
        </p:spPr>
      </p:pic>
      <p:pic>
        <p:nvPicPr>
          <p:cNvPr id="144" name="Google Shape;1001;gb5eb0eb428_0_157" descr="Lightbulb">
            <a:extLst>
              <a:ext uri="{FF2B5EF4-FFF2-40B4-BE49-F238E27FC236}">
                <a16:creationId xmlns:a16="http://schemas.microsoft.com/office/drawing/2014/main" id="{9A684768-69E4-6C65-AA2D-1FDEA116A986}"/>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939097" y="1197040"/>
            <a:ext cx="373302" cy="373283"/>
          </a:xfrm>
          <a:prstGeom prst="rect">
            <a:avLst/>
          </a:prstGeom>
          <a:noFill/>
          <a:ln>
            <a:noFill/>
          </a:ln>
        </p:spPr>
      </p:pic>
      <p:sp>
        <p:nvSpPr>
          <p:cNvPr id="2" name="Google Shape;1019;gb5eb0eb428_0_157">
            <a:extLst>
              <a:ext uri="{FF2B5EF4-FFF2-40B4-BE49-F238E27FC236}">
                <a16:creationId xmlns:a16="http://schemas.microsoft.com/office/drawing/2014/main" id="{944B96E8-DBC9-9CCF-C61E-6151F373582A}"/>
              </a:ext>
            </a:extLst>
          </p:cNvPr>
          <p:cNvSpPr txBox="1"/>
          <p:nvPr/>
        </p:nvSpPr>
        <p:spPr>
          <a:xfrm>
            <a:off x="3382832" y="3117060"/>
            <a:ext cx="1633950" cy="338625"/>
          </a:xfrm>
          <a:prstGeom prst="rect">
            <a:avLst/>
          </a:prstGeom>
          <a:noFill/>
          <a:ln>
            <a:noFill/>
          </a:ln>
        </p:spPr>
        <p:txBody>
          <a:bodyPr spcFirstLastPara="1" wrap="square" lIns="68569" tIns="34275" rIns="68569" bIns="34275" anchor="t" anchorCtr="0">
            <a:noAutofit/>
          </a:bodyPr>
          <a:lstStyle/>
          <a:p>
            <a:pPr>
              <a:lnSpc>
                <a:spcPct val="201666"/>
              </a:lnSpc>
              <a:buClr>
                <a:srgbClr val="0C3D56"/>
              </a:buClr>
              <a:buSzPts val="1200"/>
            </a:pPr>
            <a:r>
              <a:rPr lang="en-US" sz="1000" b="1">
                <a:solidFill>
                  <a:srgbClr val="0C3D56"/>
                </a:solidFill>
                <a:latin typeface="+mn-lt"/>
                <a:ea typeface="Helvetica Neue" panose="02000503000000020004" pitchFamily="2" charset="0"/>
                <a:cs typeface="Helvetica Neue" panose="02000503000000020004" pitchFamily="2" charset="0"/>
              </a:rPr>
              <a:t>Visuals</a:t>
            </a:r>
            <a:endParaRPr sz="1000">
              <a:solidFill>
                <a:schemeClr val="dk1"/>
              </a:solidFill>
              <a:latin typeface="+mn-lt"/>
              <a:ea typeface="Helvetica Neue" panose="02000503000000020004" pitchFamily="2" charset="0"/>
              <a:cs typeface="Helvetica Neue" panose="02000503000000020004" pitchFamily="2" charset="0"/>
            </a:endParaRPr>
          </a:p>
        </p:txBody>
      </p:sp>
      <p:sp>
        <p:nvSpPr>
          <p:cNvPr id="3" name="Google Shape;1020;gb5eb0eb428_0_157">
            <a:extLst>
              <a:ext uri="{FF2B5EF4-FFF2-40B4-BE49-F238E27FC236}">
                <a16:creationId xmlns:a16="http://schemas.microsoft.com/office/drawing/2014/main" id="{7BA31A19-DD53-0D45-C1C5-F232E5964EB6}"/>
              </a:ext>
            </a:extLst>
          </p:cNvPr>
          <p:cNvSpPr txBox="1"/>
          <p:nvPr/>
        </p:nvSpPr>
        <p:spPr>
          <a:xfrm>
            <a:off x="3358913" y="3421969"/>
            <a:ext cx="1999150" cy="810760"/>
          </a:xfrm>
          <a:prstGeom prst="rect">
            <a:avLst/>
          </a:prstGeom>
          <a:noFill/>
          <a:ln>
            <a:noFill/>
          </a:ln>
        </p:spPr>
        <p:txBody>
          <a:bodyPr spcFirstLastPara="1" wrap="square" lIns="68569" tIns="34275" rIns="68569" bIns="34275" anchor="t" anchorCtr="0">
            <a:noAutofit/>
          </a:bodyPr>
          <a:lstStyle/>
          <a:p>
            <a:pPr>
              <a:buClr>
                <a:schemeClr val="dk1"/>
              </a:buClr>
              <a:buSzPts val="900"/>
            </a:pPr>
            <a:r>
              <a:rPr lang="en-US" sz="1000">
                <a:solidFill>
                  <a:schemeClr val="dk1"/>
                </a:solidFill>
                <a:latin typeface="+mn-lt"/>
                <a:ea typeface="Helvetica Neue" panose="02000503000000020004" pitchFamily="2" charset="0"/>
                <a:cs typeface="Helvetica Neue" panose="02000503000000020004" pitchFamily="2" charset="0"/>
              </a:rPr>
              <a:t>Visually relevant images, authentic, preferably personalized or infographics, meaningful selfies or featuring people. PDF documents up to 12 slides. Avoid stock images, screenshots or promotional visuals of products and services. </a:t>
            </a:r>
            <a:endParaRPr sz="1000">
              <a:solidFill>
                <a:schemeClr val="dk1"/>
              </a:solidFill>
              <a:latin typeface="+mn-lt"/>
              <a:ea typeface="Helvetica Neue" panose="02000503000000020004" pitchFamily="2" charset="0"/>
              <a:cs typeface="Helvetica Neue" panose="02000503000000020004" pitchFamily="2" charset="0"/>
            </a:endParaRPr>
          </a:p>
        </p:txBody>
      </p:sp>
      <p:pic>
        <p:nvPicPr>
          <p:cNvPr id="4" name="Google Shape;1021;gb5eb0eb428_0_157" descr="Images with solid fill">
            <a:extLst>
              <a:ext uri="{FF2B5EF4-FFF2-40B4-BE49-F238E27FC236}">
                <a16:creationId xmlns:a16="http://schemas.microsoft.com/office/drawing/2014/main" id="{68804ECF-83D1-1028-FA13-983E97B8DCC9}"/>
              </a:ext>
            </a:extLst>
          </p:cNvPr>
          <p:cNvPicPr preferRelativeResize="0"/>
          <p:nvPr/>
        </p:nvPicPr>
        <p:blipFill>
          <a:blip r:embed="rId13">
            <a:extLst>
              <a:ext uri="{96DAC541-7B7A-43D3-8B79-37D633B846F1}">
                <asvg:svgBlip xmlns:asvg="http://schemas.microsoft.com/office/drawing/2016/SVG/main" r:embed="rId14"/>
              </a:ext>
            </a:extLst>
          </a:blip>
          <a:srcRect/>
          <a:stretch/>
        </p:blipFill>
        <p:spPr>
          <a:xfrm>
            <a:off x="2956577" y="3305147"/>
            <a:ext cx="402336" cy="402336"/>
          </a:xfrm>
          <a:prstGeom prst="rect">
            <a:avLst/>
          </a:prstGeom>
          <a:noFill/>
          <a:ln>
            <a:noFill/>
          </a:ln>
        </p:spPr>
      </p:pic>
    </p:spTree>
    <p:extLst>
      <p:ext uri="{BB962C8B-B14F-4D97-AF65-F5344CB8AC3E}">
        <p14:creationId xmlns:p14="http://schemas.microsoft.com/office/powerpoint/2010/main" val="33484753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BAD///////8DAAAABAD///////8DAAAABAD///////////////////////////////////////////////////////////////////////////////////////////////////////////////////////////////////////////////////////////////////////////////////////////////////////////////////////////////////////////////////////////////////////////////////////////////////////////////////////////////////////////////////////////////////////////////////////////////////////////////////////////////////////////////////////////////8BACAA////////////////AAAO////////AwAAAAQA////////////////////////////////////////////////////////////////////////////////////////////////////////////////////////////////////////////////////////////////////////////////////////////////////////////////////////////////////////////////////////////////////////////////////////////////////////////////////////////////////////////////////////////////////////////////////////////////////////////////////////////////////////////////////////////////////////////////////////////////////////////////////////AgABAP///////wUAAAACABAAC8ZL0gB/Jz1DvkLBTo7BC9cEAAAAAAADAAAAAAADAAAAAwADAAEA////////BQAAAAMAEAALja89IZE1MU6s1laWGGHBAAQAAAABAAMAAAACAAMAAAAEAAQABAD///////8FAAAABAAQAAswlGg4AJMsSJa8JnHL0RYVBAAAAAIAAwAAAAMAAwAAAAE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xkvSAH8nPUO+QsFOjsEL1wNEYXRhABsAAAAETGlua2VkU2hhcGVEYXRhAAUAAAAAAAJOYW1lABkAAABMaW5rZWRTaGFwZXNEYXRhUHJvcGVydHkAEFZlcnNpb24AAAAAAAlMYXN0V3JpdGUAXCo9SpQBAAAAAQD/////gwCDAAAABV9pZAAQAAAABI2vPSGRNTFOrNZWlhhhwQADRGF0YQAbAAAABExpbmtlZFNoYXBlRGF0YQAFAAAAAAACTmFtZQAZAAAATGlua2VkU2hhcGVzRGF0YVByb3BlcnR5ABBWZXJzaW9uAAEAAAAJTGFzdFdyaXRlAG4qPUqUAQAAAAIA/////8YAxgAAAAVfaWQAEAAAAAQwlGg4AJMsSJa8JnHL0RYVA0RhdGEAUwAAAAhQcmVzZW50YXRpb25TY2FubmVkRm9yTGlua2VkU2hhcGVzAAACTnVtYmVyRm9ybWF0U2VwYXJhdG9yTW9kZQAKAAAAQXV0b21hdGljAAACTmFtZQAkAAAATGlua2VkU2hhcGVQcmVzZW50YXRpb25TZXR0aW5nc0RhdGEAEFZlcnNpb24AAAAAAAlMYXN0V3JpdGUAcCo9SpQ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JCwAAAAAAAAAAAAAgAf///////////////wAAAP///////////////wUAAAAEAP///////wUAAAAEAP///////wUAAAAEAP///////wUAAAAEAP///////////////////////////////////////////////////////////////////////////////////////////////////////////////////////////////////////////////////////////////////////////////////////////////////////////////////////////////////////////////////////////////////////////////////////////////////////////////////////////////////////////////////////////////////////////////////////////////////////////////////////////////////////////////////////////////wEAIAH///////////////8AAA7///////8FAAAAAwD///////////////////////////////////////////////////////////////////////////////////////////////////////////////////////////////////////////////////////////////////////////////////////////////////////////////////////////////////////////////////////////////////////////////////////////////////////////////////////////////////////////////////////////////////////////////////////////////////////////////////////////////////////////////////////////////////////////////////////////////////////////////////////8CAAEBAwAAAAIA////////GgAGTGlua2VkU2hhcGVzRGF0YVByb3BlcnR5XzAEAAAAAAAFAAAABAAFAAAAAwADAAEBAwAAAAMA////////GgAGTGlua2VkU2hhcGVzRGF0YVByb3BlcnR5XzEEAAAAAQAFAAAAAgAFAAAAAQAEAAQBAwAAAAQA////////JQAGTGlua2VkU2hhcGVQcmVzZW50YXRpb25TZXR0aW5nc0RhdGFfMAQAAAACAAUAAAAAAAUAAAACAAUAAAAAAP///////wUAAAAAAP///////wU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720091101932162"/>
  <p:tag name="EMPOWERCHARTSPROPERTIES_A_LENGTH" val="24576"/>
</p:tagLst>
</file>

<file path=ppt/tags/tag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Simple Light">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10384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1EC7953B19C245AC737A65363FED06" ma:contentTypeVersion="22" ma:contentTypeDescription="Create a new document." ma:contentTypeScope="" ma:versionID="52948916584de9bc752de9e7b276e209">
  <xsd:schema xmlns:xsd="http://www.w3.org/2001/XMLSchema" xmlns:xs="http://www.w3.org/2001/XMLSchema" xmlns:p="http://schemas.microsoft.com/office/2006/metadata/properties" xmlns:ns1="http://schemas.microsoft.com/sharepoint/v3" xmlns:ns2="1a4d292e-883c-434b-96e3-060cfff16c86" xmlns:ns3="e14b35dc-3d61-4a37-9dbb-4edaee8f73ae" xmlns:ns4="81c04e65-10f9-4dd3-a9e7-a3a7f0a64ed9" targetNamespace="http://schemas.microsoft.com/office/2006/metadata/properties" ma:root="true" ma:fieldsID="76746979408412a0540ae78fa212eb41" ns1:_="" ns2:_="" ns3:_="" ns4:_="">
    <xsd:import namespace="http://schemas.microsoft.com/sharepoint/v3"/>
    <xsd:import namespace="1a4d292e-883c-434b-96e3-060cfff16c86"/>
    <xsd:import namespace="e14b35dc-3d61-4a37-9dbb-4edaee8f73ae"/>
    <xsd:import namespace="81c04e65-10f9-4dd3-a9e7-a3a7f0a64ed9"/>
    <xsd:element name="properties">
      <xsd:complexType>
        <xsd:sequence>
          <xsd:element name="documentManagement">
            <xsd:complexType>
              <xsd:all>
                <xsd:element ref="ns2:TaxCatchAll" minOccurs="0"/>
                <xsd:element ref="ns2:TaxCatchAllLabel" minOccurs="0"/>
                <xsd:element ref="ns1:_dlc_Exempt" minOccurs="0"/>
                <xsd:element ref="ns1:_dlc_ExpireDateSaved" minOccurs="0"/>
                <xsd:element ref="ns1:_dlc_ExpireDate"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Location" minOccurs="0"/>
                <xsd:element ref="ns3:MediaServiceEventHashCode" minOccurs="0"/>
                <xsd:element ref="ns3:MediaServiceOCR" minOccurs="0"/>
                <xsd:element ref="ns4:SharedWithUsers" minOccurs="0"/>
                <xsd:element ref="ns4:SharedWithDetails"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0" nillable="true" ma:displayName="Exempt from Policy" ma:hidden="true" ma:internalName="_dlc_Exempt" ma:readOnly="false">
      <xsd:simpleType>
        <xsd:restriction base="dms:Unknown"/>
      </xsd:simpleType>
    </xsd:element>
    <xsd:element name="_dlc_ExpireDateSaved" ma:index="11" nillable="true" ma:displayName="Original Expiration Date" ma:hidden="true" ma:internalName="_dlc_ExpireDateSaved" ma:readOnly="false">
      <xsd:simpleType>
        <xsd:restriction base="dms:DateTime"/>
      </xsd:simpleType>
    </xsd:element>
    <xsd:element name="_dlc_ExpireDate" ma:index="12" nillable="true" ma:displayName="Expiration Date" ma:hidden="true" ma:internalName="_dlc_Expire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a4d292e-883c-434b-96e3-060cfff16c8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641bcd11-4d16-4e31-8f0e-3e3f90c052da}" ma:internalName="TaxCatchAll" ma:showField="CatchAllData" ma:web="81c04e65-10f9-4dd3-a9e7-a3a7f0a64ed9">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641bcd11-4d16-4e31-8f0e-3e3f90c052da}" ma:internalName="TaxCatchAllLabel" ma:readOnly="true" ma:showField="CatchAllDataLabel" ma:web="81c04e65-10f9-4dd3-a9e7-a3a7f0a64e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4b35dc-3d61-4a37-9dbb-4edaee8f73ae"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7bc43322-b630-4bac-8b27-31def233d1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c04e65-10f9-4dd3-a9e7-a3a7f0a64ed9"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bc43322-b630-4bac-8b27-31def233d1d0"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TaxCatchAll xmlns="1a4d292e-883c-434b-96e3-060cfff16c86">
      <Value>1</Value>
    </TaxCatchAll>
    <_dlc_ExpireDateSaved xmlns="http://schemas.microsoft.com/sharepoint/v3" xsi:nil="true"/>
    <_dlc_ExpireDate xmlns="http://schemas.microsoft.com/sharepoint/v3" xsi:nil="true"/>
    <_dlc_Exempt xmlns="http://schemas.microsoft.com/sharepoint/v3" xsi:nil="true"/>
    <SharedWithUsers xmlns="81c04e65-10f9-4dd3-a9e7-a3a7f0a64ed9">
      <UserInfo>
        <DisplayName>Beate Dellmann</DisplayName>
        <AccountId>328</AccountId>
        <AccountType/>
      </UserInfo>
      <UserInfo>
        <DisplayName>Julia Richardson</DisplayName>
        <AccountId>274</AccountId>
        <AccountType/>
      </UserInfo>
      <UserInfo>
        <DisplayName>Rex Bryan Rivera</DisplayName>
        <AccountId>403</AccountId>
        <AccountType/>
      </UserInfo>
      <UserInfo>
        <DisplayName>Alexa Otte</DisplayName>
        <AccountId>414</AccountId>
        <AccountType/>
      </UserInfo>
      <UserInfo>
        <DisplayName>Annika Kleschautzky</DisplayName>
        <AccountId>329</AccountId>
        <AccountType/>
      </UserInfo>
      <UserInfo>
        <DisplayName>Rachel Mcgrew</DisplayName>
        <AccountId>176</AccountId>
        <AccountType/>
      </UserInfo>
    </SharedWithUsers>
    <lcf76f155ced4ddcb4097134ff3c332f xmlns="e14b35dc-3d61-4a37-9dbb-4edaee8f73ae">
      <Terms xmlns="http://schemas.microsoft.com/office/infopath/2007/PartnerControls"/>
    </lcf76f155ced4ddcb4097134ff3c332f>
    <MediaLengthInSeconds xmlns="e14b35dc-3d61-4a37-9dbb-4edaee8f73ae"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4A963-51D4-4398-9A1C-4C627A3E12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a4d292e-883c-434b-96e3-060cfff16c86"/>
    <ds:schemaRef ds:uri="e14b35dc-3d61-4a37-9dbb-4edaee8f73ae"/>
    <ds:schemaRef ds:uri="81c04e65-10f9-4dd3-a9e7-a3a7f0a64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26BE5B-1884-48E7-A15F-05491A2C70E9}">
  <ds:schemaRefs>
    <ds:schemaRef ds:uri="Microsoft.SharePoint.Taxonomy.ContentTypeSync"/>
  </ds:schemaRefs>
</ds:datastoreItem>
</file>

<file path=customXml/itemProps3.xml><?xml version="1.0" encoding="utf-8"?>
<ds:datastoreItem xmlns:ds="http://schemas.openxmlformats.org/officeDocument/2006/customXml" ds:itemID="{DF7C2A61-9489-429D-81EF-E92F227DF63E}">
  <ds:schemaRefs>
    <ds:schemaRef ds:uri="http://purl.org/dc/elements/1.1/"/>
    <ds:schemaRef ds:uri="http://schemas.microsoft.com/office/2006/metadata/properties"/>
    <ds:schemaRef ds:uri="http://schemas.microsoft.com/sharepoint/v3"/>
    <ds:schemaRef ds:uri="http://purl.org/dc/terms/"/>
    <ds:schemaRef ds:uri="1a4d292e-883c-434b-96e3-060cfff16c86"/>
    <ds:schemaRef ds:uri="http://schemas.microsoft.com/office/2006/documentManagement/types"/>
    <ds:schemaRef ds:uri="http://schemas.microsoft.com/office/infopath/2007/PartnerControls"/>
    <ds:schemaRef ds:uri="http://schemas.openxmlformats.org/package/2006/metadata/core-properties"/>
    <ds:schemaRef ds:uri="81c04e65-10f9-4dd3-a9e7-a3a7f0a64ed9"/>
    <ds:schemaRef ds:uri="e14b35dc-3d61-4a37-9dbb-4edaee8f73ae"/>
    <ds:schemaRef ds:uri="http://www.w3.org/XML/1998/namespace"/>
    <ds:schemaRef ds:uri="http://purl.org/dc/dcmitype/"/>
  </ds:schemaRefs>
</ds:datastoreItem>
</file>

<file path=customXml/itemProps4.xml><?xml version="1.0" encoding="utf-8"?>
<ds:datastoreItem xmlns:ds="http://schemas.openxmlformats.org/officeDocument/2006/customXml" ds:itemID="{1FAD1FF3-2496-466F-9B9C-C287139D0E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5502</Words>
  <Application>Microsoft Office PowerPoint</Application>
  <PresentationFormat>Bildschirmpräsentation (16:9)</PresentationFormat>
  <Paragraphs>532</Paragraphs>
  <Slides>37</Slides>
  <Notes>37</Notes>
  <HiddenSlides>3</HiddenSlides>
  <MMClips>0</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37</vt:i4>
      </vt:variant>
    </vt:vector>
  </HeadingPairs>
  <TitlesOfParts>
    <vt:vector size="51" baseType="lpstr">
      <vt:lpstr>Helvetica Neue Light</vt:lpstr>
      <vt:lpstr>Arial</vt:lpstr>
      <vt:lpstr>Calibri</vt:lpstr>
      <vt:lpstr>Symbol</vt:lpstr>
      <vt:lpstr>Aptos</vt:lpstr>
      <vt:lpstr>HelveticaNeue-Light</vt:lpstr>
      <vt:lpstr>Wingdings</vt:lpstr>
      <vt:lpstr>Courier New</vt:lpstr>
      <vt:lpstr>Roboto</vt:lpstr>
      <vt:lpstr>Helvetica Neue</vt:lpstr>
      <vt:lpstr>Arial Nova</vt:lpstr>
      <vt:lpstr>Proxima Nova</vt:lpstr>
      <vt:lpstr>Google Sans</vt:lpstr>
      <vt:lpstr>Simple Light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Bayer Activities &amp; Achievements </vt:lpstr>
      <vt:lpstr>PowerPoint-Präsentation</vt:lpstr>
      <vt:lpstr>World Events &amp; Bayer’s Impact</vt:lpstr>
      <vt:lpstr>PowerPoint-Präsentation</vt:lpstr>
      <vt:lpstr>Culture at Bayer</vt:lpstr>
      <vt:lpstr>PowerPoint-Präsentation</vt:lpstr>
      <vt:lpstr>Sustainability &amp; Innovation: Top Performers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Current LinkedIn Frequency / Cadence</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Richardson</dc:creator>
  <cp:lastModifiedBy>Bernhard Grupp</cp:lastModifiedBy>
  <cp:revision>3</cp:revision>
  <dcterms:modified xsi:type="dcterms:W3CDTF">2025-01-09T08:45:39Z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0x010100761EC7953B19C245AC737A65363FED06</vt:lpwstr>
  </property>
  <property fmtid="{D5CDD505-2E9C-101B-9397-08002B2CF9AE}" pid="3" name="c2b5fb8256bd435bb7806ac3891e195b">
    <vt:lpwstr>Short-Term|6d967203-8346-4b9c-90f8-b3828a3fa508</vt:lpwstr>
  </property>
  <property fmtid="{D5CDD505-2E9C-101B-9397-08002B2CF9AE}" pid="4" name="MediaServiceImageTags">
    <vt:lpwstr/>
  </property>
  <property fmtid="{D5CDD505-2E9C-101B-9397-08002B2CF9AE}" pid="5" name="DataClassBayerRetention">
    <vt:lpwstr>1;#Short-Term|6d967203-8346-4b9c-90f8-b3828a3fa508</vt:lpwstr>
  </property>
  <property fmtid="{D5CDD505-2E9C-101B-9397-08002B2CF9AE}" pid="6" name="MSIP_Label_2c76c141-ac86-40e5-abf2-c6f60e474cee_Enabled">
    <vt:lpwstr>true</vt:lpwstr>
  </property>
  <property fmtid="{D5CDD505-2E9C-101B-9397-08002B2CF9AE}" pid="7" name="MSIP_Label_2c76c141-ac86-40e5-abf2-c6f60e474cee_SetDate">
    <vt:lpwstr>2024-05-13T18:39:51Z</vt:lpwstr>
  </property>
  <property fmtid="{D5CDD505-2E9C-101B-9397-08002B2CF9AE}" pid="8" name="MSIP_Label_2c76c141-ac86-40e5-abf2-c6f60e474cee_Method">
    <vt:lpwstr>Standard</vt:lpwstr>
  </property>
  <property fmtid="{D5CDD505-2E9C-101B-9397-08002B2CF9AE}" pid="9" name="MSIP_Label_2c76c141-ac86-40e5-abf2-c6f60e474cee_Name">
    <vt:lpwstr>2c76c141-ac86-40e5-abf2-c6f60e474cee</vt:lpwstr>
  </property>
  <property fmtid="{D5CDD505-2E9C-101B-9397-08002B2CF9AE}" pid="10" name="MSIP_Label_2c76c141-ac86-40e5-abf2-c6f60e474cee_SiteId">
    <vt:lpwstr>fcb2b37b-5da0-466b-9b83-0014b67a7c78</vt:lpwstr>
  </property>
  <property fmtid="{D5CDD505-2E9C-101B-9397-08002B2CF9AE}" pid="11" name="MSIP_Label_2c76c141-ac86-40e5-abf2-c6f60e474cee_ActionId">
    <vt:lpwstr>904f0a70-6c4f-40e6-915d-a8563b55d22e</vt:lpwstr>
  </property>
  <property fmtid="{D5CDD505-2E9C-101B-9397-08002B2CF9AE}" pid="12" name="MSIP_Label_2c76c141-ac86-40e5-abf2-c6f60e474cee_ContentBits">
    <vt:lpwstr>2</vt:lpwstr>
  </property>
  <property fmtid="{D5CDD505-2E9C-101B-9397-08002B2CF9AE}" pid="13" name="ClassificationContentMarkingFooterLocations">
    <vt:lpwstr>Simple Light:3</vt:lpwstr>
  </property>
  <property fmtid="{D5CDD505-2E9C-101B-9397-08002B2CF9AE}" pid="14" name="ClassificationContentMarkingFooterText">
    <vt:lpwstr>RESTRICTED</vt:lpwstr>
  </property>
  <property fmtid="{D5CDD505-2E9C-101B-9397-08002B2CF9AE}" pid="15" name="Order">
    <vt:lpwstr>760500.000000000</vt:lpwstr>
  </property>
  <property fmtid="{D5CDD505-2E9C-101B-9397-08002B2CF9AE}" pid="16" name="xd_ProgID">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xd_Signature">
    <vt:lpwstr/>
  </property>
  <property fmtid="{D5CDD505-2E9C-101B-9397-08002B2CF9AE}" pid="21" name="TriggerFlowInfo">
    <vt:lpwstr/>
  </property>
</Properties>
</file>